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kv" ContentType="video/unknown"/>
  <Default Extension="mp4" ContentType="video/mp4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trictFirstAndLastChars="0" saveSubsetFonts="1" autoCompressPictures="0">
  <p:sldMasterIdLst>
    <p:sldMasterId id="2147483660" r:id="rId1"/>
  </p:sldMasterIdLst>
  <p:notesMasterIdLst>
    <p:notesMasterId r:id="rId22"/>
  </p:notesMasterIdLst>
  <p:handoutMasterIdLst>
    <p:handoutMasterId r:id="rId23"/>
  </p:handoutMasterIdLst>
  <p:sldIdLst>
    <p:sldId id="317" r:id="rId2"/>
    <p:sldId id="314" r:id="rId3"/>
    <p:sldId id="318" r:id="rId4"/>
    <p:sldId id="323" r:id="rId5"/>
    <p:sldId id="324" r:id="rId6"/>
    <p:sldId id="325" r:id="rId7"/>
    <p:sldId id="326" r:id="rId8"/>
    <p:sldId id="327" r:id="rId9"/>
    <p:sldId id="328" r:id="rId10"/>
    <p:sldId id="329" r:id="rId11"/>
    <p:sldId id="340" r:id="rId12"/>
    <p:sldId id="330" r:id="rId13"/>
    <p:sldId id="336" r:id="rId14"/>
    <p:sldId id="337" r:id="rId15"/>
    <p:sldId id="339" r:id="rId16"/>
    <p:sldId id="319" r:id="rId17"/>
    <p:sldId id="338" r:id="rId18"/>
    <p:sldId id="321" r:id="rId19"/>
    <p:sldId id="322" r:id="rId20"/>
    <p:sldId id="320" r:id="rId21"/>
  </p:sldIdLst>
  <p:sldSz cx="12195175" cy="6859588"/>
  <p:notesSz cx="7099300" cy="10234613"/>
  <p:custDataLst>
    <p:tags r:id="rId24"/>
  </p:custDataLst>
  <p:kinsoku lang="ja-JP" invalStChars="、。，．・：；？！゛゜ヽヾゝゞ々ー’”）〕］｝〉》」』】°‰′″℃￠％ぁぃぅぇぉっゃゅょゎァィゥェォッャュョヮヵヶ!%),.:;?]}｡｣､･ｧｨｩｪｫｬｭｮｯｰﾞﾟ" invalEndChars="‘“（〔［｛〈《「『【￥＄$([\{｢￡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609722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1219444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829166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2438888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3048610" algn="l" defTabSz="1219444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3658332" algn="l" defTabSz="1219444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4268053" algn="l" defTabSz="1219444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4877775" algn="l" defTabSz="1219444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248">
          <p15:clr>
            <a:srgbClr val="A4A3A4"/>
          </p15:clr>
        </p15:guide>
        <p15:guide id="2" pos="2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3">
          <p15:clr>
            <a:srgbClr val="A4A3A4"/>
          </p15:clr>
        </p15:guide>
        <p15:guide id="2" pos="2235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FFFF"/>
    <a:srgbClr val="EAEAEA"/>
    <a:srgbClr val="DDDDDD"/>
    <a:srgbClr val="B2B2B2"/>
    <a:srgbClr val="808080"/>
    <a:srgbClr val="5F5F5F"/>
    <a:srgbClr val="333333"/>
    <a:srgbClr val="1C1C1C"/>
    <a:srgbClr val="080808"/>
    <a:srgbClr val="0065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DAFCF84-D585-42B4-946D-BE0080487D6B}" v="4" dt="2024-06-24T13:02:15.217"/>
    <p1510:client id="{61143FBD-4161-465B-8002-A9E1EE6FD439}" v="125" dt="2024-06-24T11:01:15.469"/>
    <p1510:client id="{65E30B7A-B413-4365-ABFC-6EB58AA11773}" v="498" dt="2024-06-24T17:59:33.45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50" autoAdjust="0"/>
    <p:restoredTop sz="76220" autoAdjust="0"/>
  </p:normalViewPr>
  <p:slideViewPr>
    <p:cSldViewPr>
      <p:cViewPr varScale="1">
        <p:scale>
          <a:sx n="98" d="100"/>
          <a:sy n="98" d="100"/>
        </p:scale>
        <p:origin x="354" y="90"/>
      </p:cViewPr>
      <p:guideLst>
        <p:guide orient="horz" pos="4248"/>
        <p:guide pos="29"/>
      </p:guideLst>
    </p:cSldViewPr>
  </p:slideViewPr>
  <p:outlineViewPr>
    <p:cViewPr>
      <p:scale>
        <a:sx n="33" d="100"/>
        <a:sy n="33" d="100"/>
      </p:scale>
      <p:origin x="0" y="31794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47" d="100"/>
          <a:sy n="47" d="100"/>
        </p:scale>
        <p:origin x="-2958" y="-108"/>
      </p:cViewPr>
      <p:guideLst>
        <p:guide orient="horz" pos="3223"/>
        <p:guide pos="2235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3"/>
          <p:cNvSpPr>
            <a:spLocks noChangeArrowheads="1"/>
          </p:cNvSpPr>
          <p:nvPr/>
        </p:nvSpPr>
        <p:spPr bwMode="auto">
          <a:xfrm>
            <a:off x="6616700" y="9804400"/>
            <a:ext cx="411163" cy="3143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5297" tIns="46812" rIns="95297" bIns="46812" anchor="ctr">
            <a:spAutoFit/>
          </a:bodyPr>
          <a:lstStyle/>
          <a:p>
            <a:pPr algn="r" defTabSz="963613" eaLnBrk="0" hangingPunct="0">
              <a:defRPr/>
            </a:pPr>
            <a:fld id="{6F662337-F29A-42C0-AD78-B55C516B3873}" type="slidenum">
              <a:rPr lang="en-US" sz="1500">
                <a:latin typeface="Times New Roman" pitchFamily="18" charset="0"/>
              </a:rPr>
              <a:pPr algn="r" defTabSz="963613" eaLnBrk="0" hangingPunct="0">
                <a:defRPr/>
              </a:pPr>
              <a:t>‹#›</a:t>
            </a:fld>
            <a:endParaRPr lang="en-US" sz="150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23983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46150" y="4860925"/>
            <a:ext cx="5207000" cy="46053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95297" tIns="46812" rIns="95297" bIns="4681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/>
              <a:t>Click to edit Master notes styles</a:t>
            </a:r>
          </a:p>
          <a:p>
            <a:pPr lvl="1"/>
            <a:r>
              <a:rPr lang="de-DE" noProof="0"/>
              <a:t>Second Level</a:t>
            </a:r>
          </a:p>
          <a:p>
            <a:pPr lvl="2"/>
            <a:r>
              <a:rPr lang="de-DE" noProof="0"/>
              <a:t>Third Level</a:t>
            </a:r>
          </a:p>
          <a:p>
            <a:pPr lvl="3"/>
            <a:r>
              <a:rPr lang="de-DE" noProof="0"/>
              <a:t>Fourth Level</a:t>
            </a:r>
          </a:p>
          <a:p>
            <a:pPr lvl="4"/>
            <a:r>
              <a:rPr lang="de-DE" noProof="0"/>
              <a:t>Fifth Level</a:t>
            </a:r>
          </a:p>
        </p:txBody>
      </p:sp>
      <p:sp>
        <p:nvSpPr>
          <p:cNvPr id="87043" name="Rectangle 3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61950" y="892175"/>
            <a:ext cx="6378575" cy="3589338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</p:sp>
      <p:sp>
        <p:nvSpPr>
          <p:cNvPr id="2052" name="Rectangle 4"/>
          <p:cNvSpPr>
            <a:spLocks noChangeArrowheads="1"/>
          </p:cNvSpPr>
          <p:nvPr/>
        </p:nvSpPr>
        <p:spPr bwMode="auto">
          <a:xfrm>
            <a:off x="6616700" y="9804400"/>
            <a:ext cx="411163" cy="3143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5297" tIns="46812" rIns="95297" bIns="46812" anchor="ctr">
            <a:spAutoFit/>
          </a:bodyPr>
          <a:lstStyle/>
          <a:p>
            <a:pPr algn="r" defTabSz="963613" eaLnBrk="0" hangingPunct="0">
              <a:defRPr/>
            </a:pPr>
            <a:fld id="{B547CDA9-CD15-4116-9F85-711E0754F959}" type="slidenum">
              <a:rPr lang="en-US" sz="1500">
                <a:latin typeface="Times New Roman" pitchFamily="18" charset="0"/>
              </a:rPr>
              <a:pPr algn="r" defTabSz="963613" eaLnBrk="0" hangingPunct="0">
                <a:defRPr/>
              </a:pPr>
              <a:t>‹#›</a:t>
            </a:fld>
            <a:endParaRPr lang="en-US" sz="150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071901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rial" charset="0"/>
        <a:ea typeface="+mn-ea"/>
        <a:cs typeface="+mn-cs"/>
      </a:defRPr>
    </a:lvl1pPr>
    <a:lvl2pPr marL="609722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rial" charset="0"/>
        <a:ea typeface="+mn-ea"/>
        <a:cs typeface="+mn-cs"/>
      </a:defRPr>
    </a:lvl2pPr>
    <a:lvl3pPr marL="1219444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rial" charset="0"/>
        <a:ea typeface="+mn-ea"/>
        <a:cs typeface="+mn-cs"/>
      </a:defRPr>
    </a:lvl3pPr>
    <a:lvl4pPr marL="1829166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rial" charset="0"/>
        <a:ea typeface="+mn-ea"/>
        <a:cs typeface="+mn-cs"/>
      </a:defRPr>
    </a:lvl4pPr>
    <a:lvl5pPr marL="2438888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rial" charset="0"/>
        <a:ea typeface="+mn-ea"/>
        <a:cs typeface="+mn-cs"/>
      </a:defRPr>
    </a:lvl5pPr>
    <a:lvl6pPr marL="3048610" algn="l" defTabSz="121944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8332" algn="l" defTabSz="121944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8053" algn="l" defTabSz="121944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7775" algn="l" defTabSz="121944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dirty="0">
                <a:solidFill>
                  <a:srgbClr val="0E101A"/>
                </a:solidFill>
                <a:effectLst/>
              </a:rPr>
              <a:t>Hello everybody.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dirty="0">
                <a:solidFill>
                  <a:srgbClr val="0E101A"/>
                </a:solidFill>
                <a:effectLst/>
              </a:rPr>
              <a:t>My name is Can.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dirty="0">
                <a:solidFill>
                  <a:srgbClr val="0E101A"/>
                </a:solidFill>
                <a:effectLst/>
              </a:rPr>
              <a:t>Today I am going to talk about triangulations or tetrahedralizations.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dirty="0">
                <a:solidFill>
                  <a:srgbClr val="0E101A"/>
                </a:solidFill>
                <a:effectLst/>
              </a:rPr>
              <a:t>Better said: </a:t>
            </a:r>
            <a:r>
              <a:rPr lang="en-GB" dirty="0" err="1">
                <a:solidFill>
                  <a:srgbClr val="0E101A"/>
                </a:solidFill>
                <a:effectLst/>
              </a:rPr>
              <a:t>Dr.</a:t>
            </a:r>
            <a:r>
              <a:rPr lang="en-GB" dirty="0">
                <a:solidFill>
                  <a:srgbClr val="0E101A"/>
                </a:solidFill>
                <a:effectLst/>
              </a:rPr>
              <a:t> Delaunay or: How I Learned to Stop Worrying and Love the bomb.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dirty="0">
                <a:solidFill>
                  <a:srgbClr val="0E101A"/>
                </a:solidFill>
                <a:effectLst/>
              </a:rPr>
              <a:t>Oops sorry, I meant triangulations.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dirty="0">
                <a:solidFill>
                  <a:srgbClr val="0E101A"/>
                </a:solidFill>
                <a:effectLst/>
              </a:rPr>
              <a:t>Maybe before we begin, since it is an early start, we can take it a bit easy.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dirty="0">
                <a:solidFill>
                  <a:srgbClr val="0E101A"/>
                </a:solidFill>
                <a:effectLst/>
              </a:rPr>
              <a:t>Any Stanley Kubrick fans raise your hands.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dirty="0">
                <a:solidFill>
                  <a:srgbClr val="0E101A"/>
                </a:solidFill>
                <a:effectLst/>
              </a:rPr>
              <a:t>Cool! 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dirty="0">
                <a:solidFill>
                  <a:srgbClr val="0E101A"/>
                </a:solidFill>
                <a:effectLst/>
              </a:rPr>
              <a:t>In any case, if you don't know him, he was a great film director and he has a film from 1964 called</a:t>
            </a:r>
            <a:r>
              <a:rPr lang="en-GB" b="1" dirty="0">
                <a:solidFill>
                  <a:srgbClr val="0E101A"/>
                </a:solidFill>
                <a:effectLst/>
              </a:rPr>
              <a:t> </a:t>
            </a:r>
            <a:r>
              <a:rPr lang="en-GB" b="1" i="1" dirty="0" err="1">
                <a:solidFill>
                  <a:srgbClr val="0E101A"/>
                </a:solidFill>
                <a:effectLst/>
              </a:rPr>
              <a:t>Dr</a:t>
            </a:r>
            <a:r>
              <a:rPr lang="en-GB" b="1" dirty="0" err="1">
                <a:solidFill>
                  <a:srgbClr val="0E101A"/>
                </a:solidFill>
                <a:effectLst/>
              </a:rPr>
              <a:t>.</a:t>
            </a:r>
            <a:r>
              <a:rPr lang="en-GB" b="1" dirty="0">
                <a:solidFill>
                  <a:srgbClr val="0E101A"/>
                </a:solidFill>
                <a:effectLst/>
              </a:rPr>
              <a:t> </a:t>
            </a:r>
            <a:r>
              <a:rPr lang="en-GB" b="1" i="1" dirty="0">
                <a:solidFill>
                  <a:srgbClr val="0E101A"/>
                </a:solidFill>
                <a:effectLst/>
              </a:rPr>
              <a:t>Strangelove</a:t>
            </a:r>
            <a:r>
              <a:rPr lang="en-GB" b="1" dirty="0">
                <a:solidFill>
                  <a:srgbClr val="0E101A"/>
                </a:solidFill>
                <a:effectLst/>
              </a:rPr>
              <a:t> </a:t>
            </a:r>
            <a:r>
              <a:rPr lang="en-GB" dirty="0">
                <a:solidFill>
                  <a:srgbClr val="0E101A"/>
                </a:solidFill>
                <a:effectLst/>
              </a:rPr>
              <a:t>or: How I Learned to Stop Worrying and Love the Bomb.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dirty="0">
                <a:solidFill>
                  <a:srgbClr val="0E101A"/>
                </a:solidFill>
                <a:effectLst/>
              </a:rPr>
              <a:t>So if you haven't watched it, I would definitely recommend it.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dirty="0">
                <a:solidFill>
                  <a:srgbClr val="0E101A"/>
                </a:solidFill>
                <a:effectLst/>
              </a:rPr>
              <a:t>Though it would have been great, unfortunately, we can't talk about the film.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dirty="0">
                <a:solidFill>
                  <a:srgbClr val="0E101A"/>
                </a:solidFill>
                <a:effectLst/>
              </a:rPr>
              <a:t>But as an idea, me talking about geometry is almost as funny as the film itself, mainly due to my inability to comprehend things mathematically.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dirty="0">
                <a:solidFill>
                  <a:srgbClr val="0E101A"/>
                </a:solidFill>
                <a:effectLst/>
              </a:rPr>
              <a:t>But anyways, let's begin.</a:t>
            </a:r>
          </a:p>
        </p:txBody>
      </p:sp>
    </p:spTree>
    <p:extLst>
      <p:ext uri="{BB962C8B-B14F-4D97-AF65-F5344CB8AC3E}">
        <p14:creationId xmlns:p14="http://schemas.microsoft.com/office/powerpoint/2010/main" val="41137453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Hu proposes a new method which is:</a:t>
            </a:r>
            <a:endParaRPr lang="en-US" sz="18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1.  closed under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rationals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  <a:endParaRPr lang="en-US" sz="18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2. approximate input surface within an envelope (controlled by a parameter, envelope size)</a:t>
            </a:r>
            <a:endParaRPr lang="en-US" sz="18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sz="1800" b="0" dirty="0">
                <a:effectLst/>
              </a:rPr>
            </a:b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Why envelope?</a:t>
            </a:r>
            <a:endParaRPr lang="en-US" sz="18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If input contains smalls gaps or tiny creases, as long as they stay inside an envelope, they can all be resolved in the output.</a:t>
            </a:r>
            <a:br>
              <a:rPr lang="en-US" b="0" dirty="0">
                <a:effectLst/>
              </a:rPr>
            </a:b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8671930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Input: a triangle soup that forms the surface of a 3d shape.</a:t>
            </a: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- No assumption about the input.</a:t>
            </a: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b="0" dirty="0">
                <a:effectLst/>
              </a:rPr>
            </a:b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Out: approx. constrained tetrahedral mesh within an envelope.</a:t>
            </a: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- method is able to cleanup imperfect regions and produce high quality out.</a:t>
            </a:r>
            <a:endParaRPr lang="en-US" b="0" dirty="0">
              <a:effectLst/>
            </a:endParaRPr>
          </a:p>
          <a:p>
            <a:br>
              <a:rPr lang="en-US" b="0" dirty="0">
                <a:effectLst/>
              </a:rPr>
            </a:b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40688168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Bunch of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ssegments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as inputs.</a:t>
            </a: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Everythin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in exact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rationals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 </a:t>
            </a: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CGAL represents numbers in fractions. </a:t>
            </a: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 numerator and denominator could be large integers.</a:t>
            </a: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b="0" dirty="0">
                <a:effectLst/>
              </a:rPr>
            </a:b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1. Delaunay triangulation. Input is put inside a box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slighty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larger than the input. Partitions the box into convex cells. </a:t>
            </a: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&gt; DT or DTET is known to be robust. But, does not conform to input boundary.</a:t>
            </a: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b="0" dirty="0">
                <a:effectLst/>
              </a:rPr>
            </a:b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2. BSP Subdivision. For preserving the input boundary, and resolving self-intersections. First a BSP tree using the triangles we got in the first step as the initial tree nodes. The line of the input-segment to subdivide the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bsp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cells. Out: a polygonal mesh.</a:t>
            </a: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3. Triangulate the mesh. Since all BSP cells are convex, the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easist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way to add vertices in the centroid of the polygonal cells then connect it to the edges to form triangles. With this step the first stage is finished. Out: valid triangle mesh in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rationals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Valid: no inversion or self-intersections. Input boundary is preserved.</a:t>
            </a: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But: mesh could be in low quality. Output contains no inversions in exact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rationals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but if converted to floating point, might contains inversions.</a:t>
            </a: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b="0" dirty="0">
                <a:effectLst/>
              </a:rPr>
            </a:b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4. To improve its quality we need mesh optimization. AS the quality improves we could gradually we can convert to floating points. They use four local operations for opt:</a:t>
            </a: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- edge splitting</a:t>
            </a: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- edge collapsing</a:t>
            </a: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- face swapping</a:t>
            </a: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- vertex smoothing</a:t>
            </a: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Details in report.</a:t>
            </a: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Edge collapse: one vertex to another. To accept the operations:  check if the quality is improved. The quality measure they use is conformal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amips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3d energy. If the local energy increase the local quality decrease: reject operation.</a:t>
            </a: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This could introduce inversions in the mesh. Need inversion check.</a:t>
            </a: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Envelope check for making sure that the vertex does not exceed the boundary.</a:t>
            </a: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If all checks pass, the operation is accepted.</a:t>
            </a: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b="0" dirty="0">
                <a:effectLst/>
              </a:rPr>
            </a:b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5. In/out filtering: Remove all element outside the boundary. They use generalized winding number (Jacobson.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ps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test of time award at this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siggraph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). Compute winding number for centroid of each cell. If winding number is larger than 0.5, then it means they are outside and they delete them. </a:t>
            </a: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b="0" dirty="0">
                <a:effectLst/>
              </a:rPr>
            </a:b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Pipeline is finished and we get a valid high quality mesh in floating points.</a:t>
            </a:r>
            <a:endParaRPr lang="en-US" b="0" dirty="0">
              <a:effectLst/>
            </a:endParaRPr>
          </a:p>
          <a:p>
            <a:br>
              <a:rPr lang="en-US" b="0" dirty="0">
                <a:effectLst/>
              </a:rPr>
            </a:b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7592849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Easy to use. Needs two parameter:</a:t>
            </a: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1. ideal edge length: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diag_of_bbox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/ 20</a:t>
            </a: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2. Envelope size. Smaller: better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feauture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preservation.</a:t>
            </a: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b="0" dirty="0">
                <a:effectLst/>
              </a:rPr>
            </a:b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99.9 percent success rate when limited to 3 &gt;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hr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and &lt; 32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gb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mem. 100 % if 27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hrs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and &lt; 1oo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gb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b="0" dirty="0">
                <a:effectLst/>
              </a:rPr>
            </a:b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They have very interesting comparisons and visualization, so check them out if you are interested. Especially seeing the noise stress is quite impressive.</a:t>
            </a: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b="0" dirty="0">
                <a:effectLst/>
              </a:rPr>
            </a:b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Method can be used for:</a:t>
            </a: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- surface repair</a:t>
            </a: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- cad models</a:t>
            </a: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- Structured meshing: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quadmeshes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</a:t>
            </a: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-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hexidral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mesh or hex-dominant meshes</a:t>
            </a: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- when dealing with input boundary, the method allows smoothing to handle open regions</a:t>
            </a: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- meshing for multi materials solids</a:t>
            </a: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- multi component input</a:t>
            </a: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- works also well with thin surfaces</a:t>
            </a:r>
            <a:endParaRPr lang="en-US" b="0" dirty="0">
              <a:effectLst/>
            </a:endParaRPr>
          </a:p>
          <a:p>
            <a:br>
              <a:rPr lang="en-US" dirty="0"/>
            </a:b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9705007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rtl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Sharp features handled in a soft way.</a:t>
            </a:r>
          </a:p>
          <a:p>
            <a:pPr marL="0" indent="0" rtl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Balance between feature preservation, robustness, and efficiency.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For example, tiny crease at the end of the ear is not preserved if the envelope size is not small enough.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For repairing method is limited to surface without large openings.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Rational based computation and envelope check is slow.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But fast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TetWild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address performance.</a:t>
            </a:r>
            <a:endParaRPr lang="en-US" b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8139602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97683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88438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Here is the overview of the </a:t>
            </a:r>
            <a:r>
              <a:rPr lang="en-GB" dirty="0" err="1"/>
              <a:t>presentation.I</a:t>
            </a:r>
            <a:r>
              <a:rPr lang="en-GB" dirty="0"/>
              <a:t> will quickly introduce Delaunay triangulation in 2D.</a:t>
            </a:r>
          </a:p>
          <a:p>
            <a:r>
              <a:rPr lang="en-GB" dirty="0"/>
              <a:t>Then, we will have an extensive motivational part for tetrahedralizations.</a:t>
            </a:r>
          </a:p>
          <a:p>
            <a:r>
              <a:rPr lang="en-GB" dirty="0"/>
              <a:t>Next, we will talk about two important papers about tetrahedralizations.</a:t>
            </a:r>
          </a:p>
        </p:txBody>
      </p:sp>
    </p:spTree>
    <p:extLst>
      <p:ext uri="{BB962C8B-B14F-4D97-AF65-F5344CB8AC3E}">
        <p14:creationId xmlns:p14="http://schemas.microsoft.com/office/powerpoint/2010/main" val="26140448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Let's give a quick introduction to Delaunay Triangulations in 2D.</a:t>
            </a:r>
          </a:p>
          <a:p>
            <a:r>
              <a:rPr lang="en-GB" dirty="0"/>
              <a:t>Here we see an example of a Delaunay triangulation and its dual Voronoi diagram.</a:t>
            </a:r>
          </a:p>
          <a:p>
            <a:r>
              <a:rPr lang="en-GB" dirty="0"/>
              <a:t>The collection of blue edges is the DT and light green refers to the Voronoi diagram.</a:t>
            </a:r>
          </a:p>
          <a:p>
            <a:r>
              <a:rPr lang="en-GB" dirty="0"/>
              <a:t>The points you see in green are the sites of the Voronoi Regions.</a:t>
            </a:r>
          </a:p>
          <a:p>
            <a:r>
              <a:rPr lang="en-GB" dirty="0"/>
              <a:t>Connecting three sites by straight edges we get a triangle in DT.</a:t>
            </a:r>
          </a:p>
          <a:p>
            <a:r>
              <a:rPr lang="en-GB" dirty="0"/>
              <a:t>However, there is a requirement for a triangle to be Delaunay.</a:t>
            </a:r>
          </a:p>
          <a:p>
            <a:r>
              <a:rPr lang="en-GB" dirty="0"/>
              <a:t>Empty circumcircles characterize Delaunay triangles.</a:t>
            </a:r>
          </a:p>
          <a:p>
            <a:r>
              <a:rPr lang="en-GB" dirty="0"/>
              <a:t>A triangle </a:t>
            </a:r>
            <a:r>
              <a:rPr lang="en-GB" dirty="0" err="1"/>
              <a:t>abc</a:t>
            </a:r>
            <a:r>
              <a:rPr lang="en-GB" dirty="0"/>
              <a:t> is Delaunay </a:t>
            </a:r>
            <a:r>
              <a:rPr lang="en-GB" dirty="0" err="1"/>
              <a:t>iff</a:t>
            </a:r>
            <a:r>
              <a:rPr lang="en-GB" dirty="0"/>
              <a:t> the circumcircle is empty of any site of the input set.</a:t>
            </a:r>
          </a:p>
          <a:p>
            <a:r>
              <a:rPr lang="en-GB" dirty="0"/>
              <a:t>Here on the left, we see a valid Delaunay triangle as d is outside the circumcircle of </a:t>
            </a:r>
            <a:r>
              <a:rPr lang="en-GB" dirty="0" err="1"/>
              <a:t>abc</a:t>
            </a:r>
            <a:r>
              <a:rPr lang="en-GB" dirty="0"/>
              <a:t>.</a:t>
            </a:r>
          </a:p>
          <a:p>
            <a:r>
              <a:rPr lang="en-GB" dirty="0"/>
              <a:t>We call ab locally Delaunay if an empty circle passes through a and b.</a:t>
            </a:r>
          </a:p>
          <a:p>
            <a:r>
              <a:rPr lang="en-GB" dirty="0"/>
              <a:t>In the middle, we see that ab is not locally Delaunay.</a:t>
            </a:r>
          </a:p>
          <a:p>
            <a:r>
              <a:rPr lang="en-GB" dirty="0"/>
              <a:t>The cool thing is that given a non-DT, we can convert it into Delaunay by flipping non-locally Delaunay edges to locally Delaunay edges.</a:t>
            </a:r>
          </a:p>
          <a:p>
            <a:r>
              <a:rPr lang="en-GB" dirty="0"/>
              <a:t>One property that helped me to understand it more easily was to check the opposite angles of the shared edge.</a:t>
            </a:r>
          </a:p>
          <a:p>
            <a:r>
              <a:rPr lang="en-GB" dirty="0"/>
              <a:t>So, if the sum of the opposite angles theta A and theta B is smaller than or equal to pi, then the edge is locally Delaunay.</a:t>
            </a:r>
          </a:p>
          <a:p>
            <a:r>
              <a:rPr lang="en-GB" dirty="0"/>
              <a:t>This is great because given a triangulation if every edge is locally Delaunay, the triangulation is the DT.</a:t>
            </a:r>
          </a:p>
          <a:p>
            <a:endParaRPr lang="en-GB" dirty="0"/>
          </a:p>
          <a:p>
            <a:r>
              <a:rPr lang="en-GB" dirty="0"/>
              <a:t>Ok, lastly let's show a quick example.</a:t>
            </a:r>
          </a:p>
          <a:p>
            <a:r>
              <a:rPr lang="en-GB" dirty="0"/>
              <a:t>Here we show an incremental approach to obtain DT.</a:t>
            </a:r>
          </a:p>
          <a:p>
            <a:r>
              <a:rPr lang="en-GB" dirty="0"/>
              <a:t>We see our input points in green.</a:t>
            </a:r>
          </a:p>
          <a:p>
            <a:r>
              <a:rPr lang="en-GB" dirty="0"/>
              <a:t>In the first step, we wrap these points with the so-called mother triangle.</a:t>
            </a:r>
          </a:p>
          <a:p>
            <a:r>
              <a:rPr lang="en-GB" dirty="0"/>
              <a:t>Then, we start to add the points from the input set.</a:t>
            </a:r>
          </a:p>
          <a:p>
            <a:r>
              <a:rPr lang="en-GB" dirty="0"/>
              <a:t>We check if edges are locally Delaunay and if not we perform edge flips.</a:t>
            </a:r>
          </a:p>
          <a:p>
            <a:r>
              <a:rPr lang="en-GB" dirty="0"/>
              <a:t>We do this for all the points and finally remove the mother triangle.</a:t>
            </a:r>
          </a:p>
          <a:p>
            <a:r>
              <a:rPr lang="en-GB" dirty="0"/>
              <a:t>The result is the DT of the input set.</a:t>
            </a:r>
          </a:p>
          <a:p>
            <a:r>
              <a:rPr lang="en-GB" dirty="0"/>
              <a:t>So, this is it.</a:t>
            </a:r>
          </a:p>
          <a:p>
            <a:r>
              <a:rPr lang="en-GB" dirty="0"/>
              <a:t>We give a more thorough and visual introduction to DTs in the report.</a:t>
            </a:r>
          </a:p>
          <a:p>
            <a:r>
              <a:rPr lang="en-GB" dirty="0"/>
              <a:t>So, if you are interested, you can check our report which in the end I will provide a QR code.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99741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800" b="0" i="0" u="none" strike="noStrike" baseline="0" dirty="0">
                <a:latin typeface="NimbusRomNo9L-Regu"/>
              </a:rPr>
              <a:t>In constrained triangulations, </a:t>
            </a:r>
            <a:r>
              <a:rPr lang="en-GB" sz="1800" b="0" i="0" u="none" strike="noStrike" baseline="0" dirty="0">
                <a:latin typeface="NimbusRomNo9L-Regu"/>
              </a:rPr>
              <a:t>the input not only consists of a set of points, but also a set of line segments </a:t>
            </a:r>
            <a:r>
              <a:rPr lang="en-GB" sz="1800" b="0" i="0" u="none" strike="noStrike" baseline="0" dirty="0">
                <a:latin typeface="NimbusRomNo9L-ReguItal"/>
              </a:rPr>
              <a:t>L</a:t>
            </a:r>
            <a:r>
              <a:rPr lang="en-GB" sz="1800" b="0" i="0" u="none" strike="noStrike" baseline="0" dirty="0">
                <a:latin typeface="NimbusRomNo9L-Regu"/>
              </a:rPr>
              <a:t>.</a:t>
            </a:r>
          </a:p>
          <a:p>
            <a:pPr algn="l"/>
            <a:r>
              <a:rPr lang="en-GB" sz="1800" b="0" i="0" u="none" strike="noStrike" baseline="0" dirty="0">
                <a:latin typeface="NimbusRomNo9L-Regu"/>
              </a:rPr>
              <a:t>The input is triangulated as before, but we ensure all line segments are contained as edges in the triangulation.</a:t>
            </a:r>
          </a:p>
          <a:p>
            <a:pPr algn="l"/>
            <a:endParaRPr lang="en-GB" sz="1800" b="0" i="0" u="none" strike="noStrike" baseline="0" dirty="0">
              <a:latin typeface="NimbusRomNo9L-Regu"/>
            </a:endParaRPr>
          </a:p>
          <a:p>
            <a:pPr algn="l"/>
            <a:r>
              <a:rPr lang="en-GB" sz="1800" b="0" i="0" u="none" strike="noStrike" baseline="0" dirty="0">
                <a:latin typeface="NimbusRomNo9L-Regu"/>
              </a:rPr>
              <a:t>A constrained triangulation can be constructed by connecting the sites of </a:t>
            </a:r>
            <a:r>
              <a:rPr lang="en-GB" sz="1800" b="0" i="0" u="none" strike="noStrike" baseline="0" dirty="0">
                <a:latin typeface="NimbusRomNo9L-ReguItal"/>
              </a:rPr>
              <a:t>S </a:t>
            </a:r>
            <a:r>
              <a:rPr lang="en-GB" sz="1800" b="0" i="0" u="none" strike="noStrike" baseline="0" dirty="0">
                <a:latin typeface="NimbusRomNo9L-Regu"/>
              </a:rPr>
              <a:t>by a straight edge, </a:t>
            </a:r>
            <a:r>
              <a:rPr lang="en-GB" sz="1800" b="0" i="0" u="none" strike="noStrike" baseline="0" dirty="0" err="1">
                <a:latin typeface="NimbusRomNo9L-ReguItal"/>
              </a:rPr>
              <a:t>iff</a:t>
            </a:r>
            <a:r>
              <a:rPr lang="en-GB" sz="1800" b="0" i="0" u="none" strike="noStrike" baseline="0" dirty="0">
                <a:latin typeface="NimbusRomNo9L-ReguItal"/>
              </a:rPr>
              <a:t> </a:t>
            </a:r>
            <a:r>
              <a:rPr lang="en-GB" sz="1800" b="0" i="0" u="none" strike="noStrike" baseline="0" dirty="0">
                <a:latin typeface="NimbusRomNo9L-Regu"/>
              </a:rPr>
              <a:t>the edge does not intersect a</a:t>
            </a:r>
          </a:p>
          <a:p>
            <a:pPr algn="l"/>
            <a:r>
              <a:rPr lang="en-US" sz="1800" b="0" i="0" u="none" strike="noStrike" baseline="0" dirty="0">
                <a:latin typeface="NimbusRomNo9L-Regu"/>
              </a:rPr>
              <a:t>line segment from </a:t>
            </a:r>
            <a:r>
              <a:rPr lang="en-US" sz="1800" b="0" i="0" u="none" strike="noStrike" baseline="0" dirty="0">
                <a:latin typeface="NimbusRomNo9L-ReguItal"/>
              </a:rPr>
              <a:t>L</a:t>
            </a:r>
            <a:r>
              <a:rPr lang="en-US" sz="1800" b="0" i="0" u="none" strike="noStrike" baseline="0" dirty="0">
                <a:latin typeface="NimbusRomNo9L-Regu"/>
              </a:rPr>
              <a:t>.</a:t>
            </a:r>
          </a:p>
          <a:p>
            <a:pPr algn="l"/>
            <a:r>
              <a:rPr lang="en-GB" sz="1800" b="0" i="0" u="none" strike="noStrike" baseline="0" dirty="0">
                <a:latin typeface="NimbusRomNo9L-Regu"/>
              </a:rPr>
              <a:t>A constrained DT is not truly a DT. </a:t>
            </a:r>
          </a:p>
          <a:p>
            <a:pPr algn="l"/>
            <a:r>
              <a:rPr lang="en-GB" sz="1800" b="0" i="0" u="none" strike="noStrike" baseline="0" dirty="0">
                <a:latin typeface="NimbusRomNo9L-Regu"/>
              </a:rPr>
              <a:t>Not all resulting triangles are Delaunay triangles.</a:t>
            </a:r>
          </a:p>
          <a:p>
            <a:pPr algn="l"/>
            <a:r>
              <a:rPr lang="en-GB" sz="1800" b="0" i="0" u="none" strike="noStrike" baseline="0" dirty="0">
                <a:latin typeface="NimbusRomNo9L-Regu"/>
              </a:rPr>
              <a:t>But, it avoids small angles as much as possible.</a:t>
            </a:r>
          </a:p>
          <a:p>
            <a:pPr algn="l"/>
            <a:r>
              <a:rPr lang="en-GB" sz="1800" b="0" i="0" u="none" strike="noStrike" baseline="0" dirty="0">
                <a:latin typeface="NimbusRomNo9L-Regu"/>
              </a:rPr>
              <a:t>In some sense, it is the closest to a DT.</a:t>
            </a:r>
            <a:endParaRPr lang="en-US" sz="1800" b="0" i="0" u="none" strike="noStrike" baseline="0" dirty="0">
              <a:latin typeface="NimbusRomNo9L-Regu"/>
            </a:endParaRPr>
          </a:p>
          <a:p>
            <a:pPr algn="l"/>
            <a:endParaRPr lang="en-US" sz="1800" b="0" i="0" u="none" strike="noStrike" baseline="0" dirty="0">
              <a:latin typeface="NimbusRomNo9L-Regu"/>
            </a:endParaRPr>
          </a:p>
          <a:p>
            <a:pPr algn="l"/>
            <a:r>
              <a:rPr lang="en-US" sz="1800" b="0" i="0" u="none" strike="noStrike" baseline="0" dirty="0">
                <a:latin typeface="NimbusRomNo9L-Regu"/>
              </a:rPr>
              <a:t>Similar to constrained </a:t>
            </a:r>
            <a:r>
              <a:rPr lang="en-GB" sz="1800" b="0" i="0" u="none" strike="noStrike" baseline="0" dirty="0">
                <a:latin typeface="NimbusRomNo9L-Regu"/>
              </a:rPr>
              <a:t>DT, the input of a conforming DT are sites </a:t>
            </a:r>
            <a:r>
              <a:rPr lang="en-GB" sz="1800" b="0" i="0" u="none" strike="noStrike" baseline="0" dirty="0">
                <a:latin typeface="NimbusRomNo9L-ReguItal"/>
              </a:rPr>
              <a:t>S</a:t>
            </a:r>
            <a:r>
              <a:rPr lang="en-GB" sz="1800" b="0" i="0" u="none" strike="noStrike" baseline="0" dirty="0">
                <a:latin typeface="NimbusRomNo9L-Regu"/>
              </a:rPr>
              <a:t>, and line segments </a:t>
            </a:r>
            <a:r>
              <a:rPr lang="en-GB" sz="1800" b="0" i="0" u="none" strike="noStrike" baseline="0" dirty="0">
                <a:latin typeface="NimbusRomNo9L-ReguItal"/>
              </a:rPr>
              <a:t>L</a:t>
            </a:r>
            <a:r>
              <a:rPr lang="en-GB" sz="1800" b="0" i="0" u="none" strike="noStrike" baseline="0" dirty="0">
                <a:latin typeface="NimbusRomNo9L-Regu"/>
              </a:rPr>
              <a:t>.</a:t>
            </a:r>
          </a:p>
          <a:p>
            <a:pPr algn="l"/>
            <a:r>
              <a:rPr lang="en-GB" sz="1800" b="0" i="0" u="none" strike="noStrike" baseline="0" dirty="0">
                <a:latin typeface="NimbusRomNo9L-Regu"/>
              </a:rPr>
              <a:t>However, a conforming DT is truly a DT (i.e., all triangles are Delaunay).</a:t>
            </a:r>
          </a:p>
          <a:p>
            <a:pPr algn="l"/>
            <a:r>
              <a:rPr lang="en-GB" sz="1800" b="0" i="0" u="none" strike="noStrike" baseline="0" dirty="0">
                <a:latin typeface="NimbusRomNo9L-Regu"/>
              </a:rPr>
              <a:t>To truly become DT, a conforming DT may subdivide its edges.</a:t>
            </a:r>
          </a:p>
          <a:p>
            <a:pPr algn="l"/>
            <a:r>
              <a:rPr lang="en-GB" sz="1800" b="0" i="0" u="none" strike="noStrike" baseline="0" dirty="0">
                <a:latin typeface="NimbusRomNo9L-Regu"/>
              </a:rPr>
              <a:t>This subdivision is done by inserting new points, </a:t>
            </a:r>
            <a:r>
              <a:rPr lang="en-US" sz="1800" b="0" i="0" u="none" strike="noStrike" baseline="0" dirty="0">
                <a:latin typeface="NimbusRomNo9L-Regu"/>
              </a:rPr>
              <a:t>called </a:t>
            </a:r>
            <a:r>
              <a:rPr lang="en-US" sz="1800" b="0" i="0" u="none" strike="noStrike" baseline="0" dirty="0">
                <a:latin typeface="NimbusRomNo9L-ReguItal"/>
              </a:rPr>
              <a:t>Steiner points</a:t>
            </a:r>
            <a:r>
              <a:rPr lang="en-US" sz="1800" b="0" i="0" u="none" strike="noStrike" baseline="0" dirty="0">
                <a:latin typeface="NimbusRomNo9L-Regu"/>
              </a:rPr>
              <a:t>.</a:t>
            </a:r>
          </a:p>
          <a:p>
            <a:pPr algn="l"/>
            <a:endParaRPr lang="en-US" sz="1800" b="0" i="0" u="none" strike="noStrike" baseline="0" dirty="0">
              <a:latin typeface="NimbusRomNo9L-Regu"/>
            </a:endParaRPr>
          </a:p>
          <a:p>
            <a:pPr algn="l"/>
            <a:r>
              <a:rPr lang="en-US" sz="1800" b="0" i="0" u="none" strike="noStrike" baseline="0" dirty="0">
                <a:solidFill>
                  <a:srgbClr val="000000"/>
                </a:solidFill>
                <a:latin typeface="NimbusRomNo9L-Regu"/>
              </a:rPr>
              <a:t>Constrained </a:t>
            </a:r>
            <a:r>
              <a:rPr lang="en-GB" sz="1800" b="0" i="0" u="none" strike="noStrike" baseline="0" dirty="0">
                <a:solidFill>
                  <a:srgbClr val="000000"/>
                </a:solidFill>
                <a:latin typeface="NimbusRomNo9L-Regu"/>
              </a:rPr>
              <a:t>conforming DT is a hybrid approach of constrained and conforming DTs (J. R. Shewchuk, 1996a, 1996b). </a:t>
            </a:r>
          </a:p>
          <a:p>
            <a:pPr algn="l"/>
            <a:r>
              <a:rPr lang="en-GB" sz="1800" b="0" i="0" u="none" strike="noStrike" baseline="0" dirty="0">
                <a:solidFill>
                  <a:srgbClr val="000000"/>
                </a:solidFill>
                <a:latin typeface="NimbusRomNo9L-Regu"/>
              </a:rPr>
              <a:t>They also use Steiner points for the triangulation (Fig. 9).</a:t>
            </a:r>
          </a:p>
          <a:p>
            <a:pPr algn="l"/>
            <a:r>
              <a:rPr lang="en-GB" sz="1800" b="0" i="0" u="none" strike="noStrike" baseline="0" dirty="0">
                <a:solidFill>
                  <a:srgbClr val="000000"/>
                </a:solidFill>
                <a:latin typeface="NimbusRomNo9L-Regu"/>
              </a:rPr>
              <a:t>However, unlike </a:t>
            </a:r>
            <a:r>
              <a:rPr lang="en-GB" sz="1800" b="0" i="0" u="none" strike="noStrike" baseline="0" dirty="0">
                <a:solidFill>
                  <a:srgbClr val="FF0000"/>
                </a:solidFill>
                <a:latin typeface="NimbusRomNo9L-Regu"/>
              </a:rPr>
              <a:t>conforming </a:t>
            </a:r>
            <a:r>
              <a:rPr lang="en-GB" sz="1800" b="0" i="0" u="none" strike="noStrike" baseline="0" dirty="0">
                <a:solidFill>
                  <a:srgbClr val="000000"/>
                </a:solidFill>
                <a:latin typeface="NimbusRomNo9L-Regu"/>
              </a:rPr>
              <a:t>DTs, they are not truly Delaunay.</a:t>
            </a:r>
          </a:p>
          <a:p>
            <a:pPr algn="l"/>
            <a:r>
              <a:rPr lang="en-GB" sz="1800" b="0" i="0" u="none" strike="noStrike" baseline="0" dirty="0">
                <a:latin typeface="NimbusRomNo9L-Regu"/>
              </a:rPr>
              <a:t>Constrained conforming DTs use fewer Steiner points than conforming DTs, which makes them more preferable in practice.</a:t>
            </a:r>
            <a:endParaRPr lang="en-US" sz="1800" b="0" i="0" u="none" strike="noStrike" baseline="0" dirty="0">
              <a:latin typeface="NimbusRomNo9L-Regu"/>
            </a:endParaRPr>
          </a:p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94096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It is a volumetric discretization method.</a:t>
            </a: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Input: usually takes 3D shape</a:t>
            </a: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Uses tetrahedra to fill the shapes interior</a:t>
            </a: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Output: volumetric tetrahedral mesh that conforms to the input surface.</a:t>
            </a:r>
            <a:endParaRPr lang="en-US" b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7930323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Has a lot of applications. E.g., physical simulation, rendering, interpolation</a:t>
            </a:r>
            <a:endParaRPr lang="en-US" b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833825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Overall, this is a hard problem. </a:t>
            </a: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 lot of work has been done already.</a:t>
            </a: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1. Input mesh that might be obtained from real world can be far from what the algorithm expects.</a:t>
            </a: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- self intersections</a:t>
            </a: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- small gaps</a:t>
            </a: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b="0" dirty="0">
                <a:effectLst/>
              </a:rPr>
            </a:b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So there is no robust and automatic way to clean up the surface. Requires manual intervention.</a:t>
            </a: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Fig. Contains dense needle like triangles.</a:t>
            </a: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When you zoom in: strange regions</a:t>
            </a: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- self-intersections</a:t>
            </a: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- it is just garbage: or triangle soup</a:t>
            </a: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b="0" dirty="0">
                <a:effectLst/>
              </a:rPr>
            </a:b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There are a bunch of models like this in the wild.</a:t>
            </a: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Interesting dataset: Thingi10k. Contains real world surface meshes.</a:t>
            </a: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Hu mentions they are ideal for 3d printing, but they are horrible as surface mesh.</a:t>
            </a: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When they initially tried to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tetrahedralize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them, they encountered a problem.</a:t>
            </a: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There was no method to robustly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tetmesh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all of them.</a:t>
            </a: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Led to crashes, or outputted something completely different from the input.</a:t>
            </a:r>
            <a:endParaRPr lang="en-US" b="0" dirty="0">
              <a:effectLst/>
            </a:endParaRPr>
          </a:p>
          <a:p>
            <a:br>
              <a:rPr lang="en-US" dirty="0"/>
            </a:b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8663406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Is it possible to have a method to robustly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tetrahedralize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a mesh while preserve the input surface as much as possible?</a:t>
            </a: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b="0" dirty="0">
                <a:effectLst/>
              </a:rPr>
            </a:b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For example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Cgal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tetgen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DelPSC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Quartet and MMG3d.</a:t>
            </a: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Results are not bad as they are not designed strictly for this purpose.</a:t>
            </a: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Quartet has high success rate, but some of the results lose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feautres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-&gt; not what we desire.</a:t>
            </a: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Also 87.5 is not good enough.</a:t>
            </a: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Basically, there are methods that are robust like quartet but are not faithful to the input mesh and vice versa.</a:t>
            </a: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There are mathematical proofs of robustness of existing methods.</a:t>
            </a: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But they are in infinite precision, when they are implemented in floating points, they can fail due to numerical issues.</a:t>
            </a:r>
            <a:endParaRPr lang="en-US" b="0" dirty="0">
              <a:effectLst/>
            </a:endParaRPr>
          </a:p>
          <a:p>
            <a:br>
              <a:rPr lang="en-US" dirty="0"/>
            </a:b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9234811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4963107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11"/>
          <p:cNvGrpSpPr>
            <a:grpSpLocks/>
          </p:cNvGrpSpPr>
          <p:nvPr/>
        </p:nvGrpSpPr>
        <p:grpSpPr bwMode="auto">
          <a:xfrm>
            <a:off x="11665360" y="610763"/>
            <a:ext cx="319841" cy="5627344"/>
            <a:chOff x="5475" y="54"/>
            <a:chExt cx="216" cy="3856"/>
          </a:xfrm>
        </p:grpSpPr>
        <p:sp>
          <p:nvSpPr>
            <p:cNvPr id="14" name="Rectangle 12"/>
            <p:cNvSpPr>
              <a:spLocks noChangeArrowheads="1"/>
            </p:cNvSpPr>
            <p:nvPr userDrawn="1"/>
          </p:nvSpPr>
          <p:spPr bwMode="auto">
            <a:xfrm>
              <a:off x="5633" y="530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5" name="Rectangle 13"/>
            <p:cNvSpPr>
              <a:spLocks noChangeArrowheads="1"/>
            </p:cNvSpPr>
            <p:nvPr userDrawn="1"/>
          </p:nvSpPr>
          <p:spPr bwMode="auto">
            <a:xfrm>
              <a:off x="5527" y="530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6" name="Rectangle 14"/>
            <p:cNvSpPr>
              <a:spLocks noChangeArrowheads="1"/>
            </p:cNvSpPr>
            <p:nvPr userDrawn="1"/>
          </p:nvSpPr>
          <p:spPr bwMode="auto">
            <a:xfrm>
              <a:off x="5633" y="582"/>
              <a:ext cx="54" cy="53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7" name="Rectangle 15"/>
            <p:cNvSpPr>
              <a:spLocks noChangeArrowheads="1"/>
            </p:cNvSpPr>
            <p:nvPr userDrawn="1"/>
          </p:nvSpPr>
          <p:spPr bwMode="auto">
            <a:xfrm>
              <a:off x="5475" y="582"/>
              <a:ext cx="52" cy="53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8" name="Rectangle 16"/>
            <p:cNvSpPr>
              <a:spLocks noChangeArrowheads="1"/>
            </p:cNvSpPr>
            <p:nvPr userDrawn="1"/>
          </p:nvSpPr>
          <p:spPr bwMode="auto">
            <a:xfrm>
              <a:off x="5633" y="635"/>
              <a:ext cx="54" cy="53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9" name="Rectangle 17"/>
            <p:cNvSpPr>
              <a:spLocks noChangeArrowheads="1"/>
            </p:cNvSpPr>
            <p:nvPr userDrawn="1"/>
          </p:nvSpPr>
          <p:spPr bwMode="auto">
            <a:xfrm>
              <a:off x="5581" y="635"/>
              <a:ext cx="52" cy="53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0" name="Rectangle 18"/>
            <p:cNvSpPr>
              <a:spLocks noChangeArrowheads="1"/>
            </p:cNvSpPr>
            <p:nvPr userDrawn="1"/>
          </p:nvSpPr>
          <p:spPr bwMode="auto">
            <a:xfrm>
              <a:off x="5633" y="688"/>
              <a:ext cx="54" cy="53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1" name="Rectangle 19"/>
            <p:cNvSpPr>
              <a:spLocks noChangeArrowheads="1"/>
            </p:cNvSpPr>
            <p:nvPr userDrawn="1"/>
          </p:nvSpPr>
          <p:spPr bwMode="auto">
            <a:xfrm>
              <a:off x="5581" y="582"/>
              <a:ext cx="52" cy="53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2" name="Rectangle 20"/>
            <p:cNvSpPr>
              <a:spLocks noChangeArrowheads="1"/>
            </p:cNvSpPr>
            <p:nvPr userDrawn="1"/>
          </p:nvSpPr>
          <p:spPr bwMode="auto">
            <a:xfrm>
              <a:off x="5527" y="688"/>
              <a:ext cx="54" cy="53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3" name="Rectangle 21"/>
            <p:cNvSpPr>
              <a:spLocks noChangeArrowheads="1"/>
            </p:cNvSpPr>
            <p:nvPr userDrawn="1"/>
          </p:nvSpPr>
          <p:spPr bwMode="auto">
            <a:xfrm>
              <a:off x="5475" y="688"/>
              <a:ext cx="52" cy="53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4" name="Rectangle 22"/>
            <p:cNvSpPr>
              <a:spLocks noChangeArrowheads="1"/>
            </p:cNvSpPr>
            <p:nvPr userDrawn="1"/>
          </p:nvSpPr>
          <p:spPr bwMode="auto">
            <a:xfrm>
              <a:off x="5633" y="741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5" name="Rectangle 23"/>
            <p:cNvSpPr>
              <a:spLocks noChangeArrowheads="1"/>
            </p:cNvSpPr>
            <p:nvPr userDrawn="1"/>
          </p:nvSpPr>
          <p:spPr bwMode="auto">
            <a:xfrm>
              <a:off x="5581" y="741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6" name="Rectangle 24"/>
            <p:cNvSpPr>
              <a:spLocks noChangeArrowheads="1"/>
            </p:cNvSpPr>
            <p:nvPr userDrawn="1"/>
          </p:nvSpPr>
          <p:spPr bwMode="auto">
            <a:xfrm>
              <a:off x="5527" y="793"/>
              <a:ext cx="54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7" name="Rectangle 25"/>
            <p:cNvSpPr>
              <a:spLocks noChangeArrowheads="1"/>
            </p:cNvSpPr>
            <p:nvPr userDrawn="1"/>
          </p:nvSpPr>
          <p:spPr bwMode="auto">
            <a:xfrm>
              <a:off x="5633" y="793"/>
              <a:ext cx="54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8" name="Rectangle 26"/>
            <p:cNvSpPr>
              <a:spLocks noChangeArrowheads="1"/>
            </p:cNvSpPr>
            <p:nvPr userDrawn="1"/>
          </p:nvSpPr>
          <p:spPr bwMode="auto">
            <a:xfrm>
              <a:off x="5633" y="847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9" name="Rectangle 27"/>
            <p:cNvSpPr>
              <a:spLocks noChangeArrowheads="1"/>
            </p:cNvSpPr>
            <p:nvPr userDrawn="1"/>
          </p:nvSpPr>
          <p:spPr bwMode="auto">
            <a:xfrm>
              <a:off x="5581" y="847"/>
              <a:ext cx="52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30" name="Rectangle 28"/>
            <p:cNvSpPr>
              <a:spLocks noChangeArrowheads="1"/>
            </p:cNvSpPr>
            <p:nvPr userDrawn="1"/>
          </p:nvSpPr>
          <p:spPr bwMode="auto">
            <a:xfrm>
              <a:off x="5475" y="847"/>
              <a:ext cx="52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31" name="Rectangle 29"/>
            <p:cNvSpPr>
              <a:spLocks noChangeArrowheads="1"/>
            </p:cNvSpPr>
            <p:nvPr userDrawn="1"/>
          </p:nvSpPr>
          <p:spPr bwMode="auto">
            <a:xfrm>
              <a:off x="5633" y="899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32" name="Rectangle 30"/>
            <p:cNvSpPr>
              <a:spLocks noChangeArrowheads="1"/>
            </p:cNvSpPr>
            <p:nvPr userDrawn="1"/>
          </p:nvSpPr>
          <p:spPr bwMode="auto">
            <a:xfrm>
              <a:off x="5581" y="899"/>
              <a:ext cx="52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33" name="Rectangle 31"/>
            <p:cNvSpPr>
              <a:spLocks noChangeArrowheads="1"/>
            </p:cNvSpPr>
            <p:nvPr userDrawn="1"/>
          </p:nvSpPr>
          <p:spPr bwMode="auto">
            <a:xfrm>
              <a:off x="5527" y="899"/>
              <a:ext cx="54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34" name="Rectangle 32"/>
            <p:cNvSpPr>
              <a:spLocks noChangeArrowheads="1"/>
            </p:cNvSpPr>
            <p:nvPr userDrawn="1"/>
          </p:nvSpPr>
          <p:spPr bwMode="auto">
            <a:xfrm>
              <a:off x="5633" y="953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35" name="Rectangle 33"/>
            <p:cNvSpPr>
              <a:spLocks noChangeArrowheads="1"/>
            </p:cNvSpPr>
            <p:nvPr userDrawn="1"/>
          </p:nvSpPr>
          <p:spPr bwMode="auto">
            <a:xfrm>
              <a:off x="5581" y="953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36" name="Rectangle 34"/>
            <p:cNvSpPr>
              <a:spLocks noChangeArrowheads="1"/>
            </p:cNvSpPr>
            <p:nvPr userDrawn="1"/>
          </p:nvSpPr>
          <p:spPr bwMode="auto">
            <a:xfrm>
              <a:off x="5475" y="953"/>
              <a:ext cx="52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37" name="Rectangle 35"/>
            <p:cNvSpPr>
              <a:spLocks noChangeArrowheads="1"/>
            </p:cNvSpPr>
            <p:nvPr userDrawn="1"/>
          </p:nvSpPr>
          <p:spPr bwMode="auto">
            <a:xfrm>
              <a:off x="5633" y="1005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38" name="Rectangle 36"/>
            <p:cNvSpPr>
              <a:spLocks noChangeArrowheads="1"/>
            </p:cNvSpPr>
            <p:nvPr userDrawn="1"/>
          </p:nvSpPr>
          <p:spPr bwMode="auto">
            <a:xfrm>
              <a:off x="5527" y="1005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39" name="Rectangle 37"/>
            <p:cNvSpPr>
              <a:spLocks noChangeArrowheads="1"/>
            </p:cNvSpPr>
            <p:nvPr userDrawn="1"/>
          </p:nvSpPr>
          <p:spPr bwMode="auto">
            <a:xfrm>
              <a:off x="5633" y="1057"/>
              <a:ext cx="54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40" name="Rectangle 38"/>
            <p:cNvSpPr>
              <a:spLocks noChangeArrowheads="1"/>
            </p:cNvSpPr>
            <p:nvPr userDrawn="1"/>
          </p:nvSpPr>
          <p:spPr bwMode="auto">
            <a:xfrm>
              <a:off x="5581" y="1057"/>
              <a:ext cx="52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41" name="Rectangle 39"/>
            <p:cNvSpPr>
              <a:spLocks noChangeArrowheads="1"/>
            </p:cNvSpPr>
            <p:nvPr userDrawn="1"/>
          </p:nvSpPr>
          <p:spPr bwMode="auto">
            <a:xfrm>
              <a:off x="5475" y="1057"/>
              <a:ext cx="52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42" name="Rectangle 40"/>
            <p:cNvSpPr>
              <a:spLocks noChangeArrowheads="1"/>
            </p:cNvSpPr>
            <p:nvPr userDrawn="1"/>
          </p:nvSpPr>
          <p:spPr bwMode="auto">
            <a:xfrm>
              <a:off x="5633" y="1111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43" name="Rectangle 41"/>
            <p:cNvSpPr>
              <a:spLocks noChangeArrowheads="1"/>
            </p:cNvSpPr>
            <p:nvPr userDrawn="1"/>
          </p:nvSpPr>
          <p:spPr bwMode="auto">
            <a:xfrm>
              <a:off x="5581" y="1111"/>
              <a:ext cx="52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44" name="Rectangle 42"/>
            <p:cNvSpPr>
              <a:spLocks noChangeArrowheads="1"/>
            </p:cNvSpPr>
            <p:nvPr userDrawn="1"/>
          </p:nvSpPr>
          <p:spPr bwMode="auto">
            <a:xfrm>
              <a:off x="5633" y="1163"/>
              <a:ext cx="54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45" name="Rectangle 43"/>
            <p:cNvSpPr>
              <a:spLocks noChangeArrowheads="1"/>
            </p:cNvSpPr>
            <p:nvPr userDrawn="1"/>
          </p:nvSpPr>
          <p:spPr bwMode="auto">
            <a:xfrm>
              <a:off x="5527" y="1163"/>
              <a:ext cx="54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46" name="Rectangle 44"/>
            <p:cNvSpPr>
              <a:spLocks noChangeArrowheads="1"/>
            </p:cNvSpPr>
            <p:nvPr userDrawn="1"/>
          </p:nvSpPr>
          <p:spPr bwMode="auto">
            <a:xfrm>
              <a:off x="5633" y="1217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47" name="Rectangle 45"/>
            <p:cNvSpPr>
              <a:spLocks noChangeArrowheads="1"/>
            </p:cNvSpPr>
            <p:nvPr userDrawn="1"/>
          </p:nvSpPr>
          <p:spPr bwMode="auto">
            <a:xfrm>
              <a:off x="5581" y="1217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48" name="Rectangle 46"/>
            <p:cNvSpPr>
              <a:spLocks noChangeArrowheads="1"/>
            </p:cNvSpPr>
            <p:nvPr userDrawn="1"/>
          </p:nvSpPr>
          <p:spPr bwMode="auto">
            <a:xfrm>
              <a:off x="5527" y="1217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49" name="Rectangle 47"/>
            <p:cNvSpPr>
              <a:spLocks noChangeArrowheads="1"/>
            </p:cNvSpPr>
            <p:nvPr userDrawn="1"/>
          </p:nvSpPr>
          <p:spPr bwMode="auto">
            <a:xfrm>
              <a:off x="5633" y="1269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50" name="Rectangle 48"/>
            <p:cNvSpPr>
              <a:spLocks noChangeArrowheads="1"/>
            </p:cNvSpPr>
            <p:nvPr userDrawn="1"/>
          </p:nvSpPr>
          <p:spPr bwMode="auto">
            <a:xfrm>
              <a:off x="5581" y="1269"/>
              <a:ext cx="52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51" name="Rectangle 49"/>
            <p:cNvSpPr>
              <a:spLocks noChangeArrowheads="1"/>
            </p:cNvSpPr>
            <p:nvPr userDrawn="1"/>
          </p:nvSpPr>
          <p:spPr bwMode="auto">
            <a:xfrm>
              <a:off x="5475" y="1269"/>
              <a:ext cx="52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52" name="Rectangle 50"/>
            <p:cNvSpPr>
              <a:spLocks noChangeArrowheads="1"/>
            </p:cNvSpPr>
            <p:nvPr userDrawn="1"/>
          </p:nvSpPr>
          <p:spPr bwMode="auto">
            <a:xfrm>
              <a:off x="5633" y="1323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53" name="Rectangle 51"/>
            <p:cNvSpPr>
              <a:spLocks noChangeArrowheads="1"/>
            </p:cNvSpPr>
            <p:nvPr userDrawn="1"/>
          </p:nvSpPr>
          <p:spPr bwMode="auto">
            <a:xfrm>
              <a:off x="5527" y="1323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54" name="Rectangle 52"/>
            <p:cNvSpPr>
              <a:spLocks noChangeArrowheads="1"/>
            </p:cNvSpPr>
            <p:nvPr userDrawn="1"/>
          </p:nvSpPr>
          <p:spPr bwMode="auto">
            <a:xfrm>
              <a:off x="5633" y="1375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55" name="Rectangle 53"/>
            <p:cNvSpPr>
              <a:spLocks noChangeArrowheads="1"/>
            </p:cNvSpPr>
            <p:nvPr userDrawn="1"/>
          </p:nvSpPr>
          <p:spPr bwMode="auto">
            <a:xfrm>
              <a:off x="5581" y="1375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56" name="Rectangle 54"/>
            <p:cNvSpPr>
              <a:spLocks noChangeArrowheads="1"/>
            </p:cNvSpPr>
            <p:nvPr userDrawn="1"/>
          </p:nvSpPr>
          <p:spPr bwMode="auto">
            <a:xfrm>
              <a:off x="5527" y="1375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57" name="Rectangle 55"/>
            <p:cNvSpPr>
              <a:spLocks noChangeArrowheads="1"/>
            </p:cNvSpPr>
            <p:nvPr userDrawn="1"/>
          </p:nvSpPr>
          <p:spPr bwMode="auto">
            <a:xfrm>
              <a:off x="5633" y="1427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58" name="Rectangle 56"/>
            <p:cNvSpPr>
              <a:spLocks noChangeArrowheads="1"/>
            </p:cNvSpPr>
            <p:nvPr userDrawn="1"/>
          </p:nvSpPr>
          <p:spPr bwMode="auto">
            <a:xfrm>
              <a:off x="5581" y="1427"/>
              <a:ext cx="52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59" name="Rectangle 57"/>
            <p:cNvSpPr>
              <a:spLocks noChangeArrowheads="1"/>
            </p:cNvSpPr>
            <p:nvPr userDrawn="1"/>
          </p:nvSpPr>
          <p:spPr bwMode="auto">
            <a:xfrm>
              <a:off x="5633" y="1481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60" name="Rectangle 58"/>
            <p:cNvSpPr>
              <a:spLocks noChangeArrowheads="1"/>
            </p:cNvSpPr>
            <p:nvPr userDrawn="1"/>
          </p:nvSpPr>
          <p:spPr bwMode="auto">
            <a:xfrm>
              <a:off x="5581" y="1481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61" name="Rectangle 59"/>
            <p:cNvSpPr>
              <a:spLocks noChangeArrowheads="1"/>
            </p:cNvSpPr>
            <p:nvPr userDrawn="1"/>
          </p:nvSpPr>
          <p:spPr bwMode="auto">
            <a:xfrm>
              <a:off x="5527" y="1481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62" name="Rectangle 60"/>
            <p:cNvSpPr>
              <a:spLocks noChangeArrowheads="1"/>
            </p:cNvSpPr>
            <p:nvPr userDrawn="1"/>
          </p:nvSpPr>
          <p:spPr bwMode="auto">
            <a:xfrm>
              <a:off x="5633" y="1533"/>
              <a:ext cx="54" cy="53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63" name="Rectangle 61"/>
            <p:cNvSpPr>
              <a:spLocks noChangeArrowheads="1"/>
            </p:cNvSpPr>
            <p:nvPr userDrawn="1"/>
          </p:nvSpPr>
          <p:spPr bwMode="auto">
            <a:xfrm>
              <a:off x="5475" y="1533"/>
              <a:ext cx="52" cy="53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64" name="Rectangle 62"/>
            <p:cNvSpPr>
              <a:spLocks noChangeArrowheads="1"/>
            </p:cNvSpPr>
            <p:nvPr userDrawn="1"/>
          </p:nvSpPr>
          <p:spPr bwMode="auto">
            <a:xfrm>
              <a:off x="5633" y="1586"/>
              <a:ext cx="54" cy="53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65" name="Rectangle 63"/>
            <p:cNvSpPr>
              <a:spLocks noChangeArrowheads="1"/>
            </p:cNvSpPr>
            <p:nvPr userDrawn="1"/>
          </p:nvSpPr>
          <p:spPr bwMode="auto">
            <a:xfrm>
              <a:off x="5581" y="1586"/>
              <a:ext cx="52" cy="53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66" name="Rectangle 64"/>
            <p:cNvSpPr>
              <a:spLocks noChangeArrowheads="1"/>
            </p:cNvSpPr>
            <p:nvPr userDrawn="1"/>
          </p:nvSpPr>
          <p:spPr bwMode="auto">
            <a:xfrm>
              <a:off x="5527" y="1586"/>
              <a:ext cx="54" cy="53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67" name="Rectangle 65"/>
            <p:cNvSpPr>
              <a:spLocks noChangeArrowheads="1"/>
            </p:cNvSpPr>
            <p:nvPr userDrawn="1"/>
          </p:nvSpPr>
          <p:spPr bwMode="auto">
            <a:xfrm>
              <a:off x="5633" y="1639"/>
              <a:ext cx="54" cy="53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68" name="Rectangle 66"/>
            <p:cNvSpPr>
              <a:spLocks noChangeArrowheads="1"/>
            </p:cNvSpPr>
            <p:nvPr userDrawn="1"/>
          </p:nvSpPr>
          <p:spPr bwMode="auto">
            <a:xfrm>
              <a:off x="5633" y="1692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69" name="Rectangle 67"/>
            <p:cNvSpPr>
              <a:spLocks noChangeArrowheads="1"/>
            </p:cNvSpPr>
            <p:nvPr userDrawn="1"/>
          </p:nvSpPr>
          <p:spPr bwMode="auto">
            <a:xfrm>
              <a:off x="5581" y="1692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70" name="Rectangle 68"/>
            <p:cNvSpPr>
              <a:spLocks noChangeArrowheads="1"/>
            </p:cNvSpPr>
            <p:nvPr userDrawn="1"/>
          </p:nvSpPr>
          <p:spPr bwMode="auto">
            <a:xfrm>
              <a:off x="5527" y="1692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71" name="Rectangle 69"/>
            <p:cNvSpPr>
              <a:spLocks noChangeArrowheads="1"/>
            </p:cNvSpPr>
            <p:nvPr userDrawn="1"/>
          </p:nvSpPr>
          <p:spPr bwMode="auto">
            <a:xfrm>
              <a:off x="5633" y="1744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72" name="Rectangle 70"/>
            <p:cNvSpPr>
              <a:spLocks noChangeArrowheads="1"/>
            </p:cNvSpPr>
            <p:nvPr userDrawn="1"/>
          </p:nvSpPr>
          <p:spPr bwMode="auto">
            <a:xfrm>
              <a:off x="5581" y="1744"/>
              <a:ext cx="52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73" name="Rectangle 71"/>
            <p:cNvSpPr>
              <a:spLocks noChangeArrowheads="1"/>
            </p:cNvSpPr>
            <p:nvPr userDrawn="1"/>
          </p:nvSpPr>
          <p:spPr bwMode="auto">
            <a:xfrm>
              <a:off x="5527" y="1744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74" name="Rectangle 72"/>
            <p:cNvSpPr>
              <a:spLocks noChangeArrowheads="1"/>
            </p:cNvSpPr>
            <p:nvPr userDrawn="1"/>
          </p:nvSpPr>
          <p:spPr bwMode="auto">
            <a:xfrm>
              <a:off x="5633" y="1798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75" name="Rectangle 73"/>
            <p:cNvSpPr>
              <a:spLocks noChangeArrowheads="1"/>
            </p:cNvSpPr>
            <p:nvPr userDrawn="1"/>
          </p:nvSpPr>
          <p:spPr bwMode="auto">
            <a:xfrm>
              <a:off x="5527" y="1850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76" name="Rectangle 74"/>
            <p:cNvSpPr>
              <a:spLocks noChangeArrowheads="1"/>
            </p:cNvSpPr>
            <p:nvPr userDrawn="1"/>
          </p:nvSpPr>
          <p:spPr bwMode="auto">
            <a:xfrm>
              <a:off x="5475" y="1798"/>
              <a:ext cx="52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77" name="Rectangle 75"/>
            <p:cNvSpPr>
              <a:spLocks noChangeArrowheads="1"/>
            </p:cNvSpPr>
            <p:nvPr userDrawn="1"/>
          </p:nvSpPr>
          <p:spPr bwMode="auto">
            <a:xfrm>
              <a:off x="5633" y="1850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78" name="Rectangle 76"/>
            <p:cNvSpPr>
              <a:spLocks noChangeArrowheads="1"/>
            </p:cNvSpPr>
            <p:nvPr userDrawn="1"/>
          </p:nvSpPr>
          <p:spPr bwMode="auto">
            <a:xfrm>
              <a:off x="5633" y="1902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79" name="Rectangle 77"/>
            <p:cNvSpPr>
              <a:spLocks noChangeArrowheads="1"/>
            </p:cNvSpPr>
            <p:nvPr userDrawn="1"/>
          </p:nvSpPr>
          <p:spPr bwMode="auto">
            <a:xfrm>
              <a:off x="5581" y="1902"/>
              <a:ext cx="52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80" name="Rectangle 78"/>
            <p:cNvSpPr>
              <a:spLocks noChangeArrowheads="1"/>
            </p:cNvSpPr>
            <p:nvPr userDrawn="1"/>
          </p:nvSpPr>
          <p:spPr bwMode="auto">
            <a:xfrm>
              <a:off x="5633" y="2432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81" name="Rectangle 79"/>
            <p:cNvSpPr>
              <a:spLocks noChangeArrowheads="1"/>
            </p:cNvSpPr>
            <p:nvPr userDrawn="1"/>
          </p:nvSpPr>
          <p:spPr bwMode="auto">
            <a:xfrm>
              <a:off x="5581" y="2432"/>
              <a:ext cx="52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82" name="Rectangle 80"/>
            <p:cNvSpPr>
              <a:spLocks noChangeArrowheads="1"/>
            </p:cNvSpPr>
            <p:nvPr userDrawn="1"/>
          </p:nvSpPr>
          <p:spPr bwMode="auto">
            <a:xfrm>
              <a:off x="5527" y="2432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83" name="Rectangle 81"/>
            <p:cNvSpPr>
              <a:spLocks noChangeArrowheads="1"/>
            </p:cNvSpPr>
            <p:nvPr userDrawn="1"/>
          </p:nvSpPr>
          <p:spPr bwMode="auto">
            <a:xfrm>
              <a:off x="5633" y="2484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84" name="Rectangle 82"/>
            <p:cNvSpPr>
              <a:spLocks noChangeArrowheads="1"/>
            </p:cNvSpPr>
            <p:nvPr userDrawn="1"/>
          </p:nvSpPr>
          <p:spPr bwMode="auto">
            <a:xfrm>
              <a:off x="5581" y="2484"/>
              <a:ext cx="52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85" name="Rectangle 83"/>
            <p:cNvSpPr>
              <a:spLocks noChangeArrowheads="1"/>
            </p:cNvSpPr>
            <p:nvPr userDrawn="1"/>
          </p:nvSpPr>
          <p:spPr bwMode="auto">
            <a:xfrm>
              <a:off x="5633" y="2538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86" name="Rectangle 84"/>
            <p:cNvSpPr>
              <a:spLocks noChangeArrowheads="1"/>
            </p:cNvSpPr>
            <p:nvPr userDrawn="1"/>
          </p:nvSpPr>
          <p:spPr bwMode="auto">
            <a:xfrm>
              <a:off x="5527" y="2538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87" name="Rectangle 85"/>
            <p:cNvSpPr>
              <a:spLocks noChangeArrowheads="1"/>
            </p:cNvSpPr>
            <p:nvPr userDrawn="1"/>
          </p:nvSpPr>
          <p:spPr bwMode="auto">
            <a:xfrm>
              <a:off x="5633" y="2590"/>
              <a:ext cx="54" cy="53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88" name="Rectangle 86"/>
            <p:cNvSpPr>
              <a:spLocks noChangeArrowheads="1"/>
            </p:cNvSpPr>
            <p:nvPr userDrawn="1"/>
          </p:nvSpPr>
          <p:spPr bwMode="auto">
            <a:xfrm>
              <a:off x="5581" y="2590"/>
              <a:ext cx="52" cy="53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89" name="Rectangle 87"/>
            <p:cNvSpPr>
              <a:spLocks noChangeArrowheads="1"/>
            </p:cNvSpPr>
            <p:nvPr userDrawn="1"/>
          </p:nvSpPr>
          <p:spPr bwMode="auto">
            <a:xfrm>
              <a:off x="5475" y="2590"/>
              <a:ext cx="52" cy="53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90" name="Rectangle 88"/>
            <p:cNvSpPr>
              <a:spLocks noChangeArrowheads="1"/>
            </p:cNvSpPr>
            <p:nvPr userDrawn="1"/>
          </p:nvSpPr>
          <p:spPr bwMode="auto">
            <a:xfrm>
              <a:off x="5633" y="2643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91" name="Rectangle 89"/>
            <p:cNvSpPr>
              <a:spLocks noChangeArrowheads="1"/>
            </p:cNvSpPr>
            <p:nvPr userDrawn="1"/>
          </p:nvSpPr>
          <p:spPr bwMode="auto">
            <a:xfrm>
              <a:off x="5581" y="2643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92" name="Rectangle 90"/>
            <p:cNvSpPr>
              <a:spLocks noChangeArrowheads="1"/>
            </p:cNvSpPr>
            <p:nvPr userDrawn="1"/>
          </p:nvSpPr>
          <p:spPr bwMode="auto">
            <a:xfrm>
              <a:off x="5527" y="2643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93" name="Rectangle 91"/>
            <p:cNvSpPr>
              <a:spLocks noChangeArrowheads="1"/>
            </p:cNvSpPr>
            <p:nvPr userDrawn="1"/>
          </p:nvSpPr>
          <p:spPr bwMode="auto">
            <a:xfrm>
              <a:off x="5633" y="2695"/>
              <a:ext cx="54" cy="53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94" name="Rectangle 92"/>
            <p:cNvSpPr>
              <a:spLocks noChangeArrowheads="1"/>
            </p:cNvSpPr>
            <p:nvPr userDrawn="1"/>
          </p:nvSpPr>
          <p:spPr bwMode="auto">
            <a:xfrm>
              <a:off x="5581" y="2695"/>
              <a:ext cx="52" cy="53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95" name="Rectangle 93"/>
            <p:cNvSpPr>
              <a:spLocks noChangeArrowheads="1"/>
            </p:cNvSpPr>
            <p:nvPr userDrawn="1"/>
          </p:nvSpPr>
          <p:spPr bwMode="auto">
            <a:xfrm>
              <a:off x="5633" y="2748"/>
              <a:ext cx="54" cy="53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96" name="Rectangle 94"/>
            <p:cNvSpPr>
              <a:spLocks noChangeArrowheads="1"/>
            </p:cNvSpPr>
            <p:nvPr userDrawn="1"/>
          </p:nvSpPr>
          <p:spPr bwMode="auto">
            <a:xfrm>
              <a:off x="5581" y="2748"/>
              <a:ext cx="52" cy="53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97" name="Rectangle 95"/>
            <p:cNvSpPr>
              <a:spLocks noChangeArrowheads="1"/>
            </p:cNvSpPr>
            <p:nvPr userDrawn="1"/>
          </p:nvSpPr>
          <p:spPr bwMode="auto">
            <a:xfrm>
              <a:off x="5527" y="2748"/>
              <a:ext cx="54" cy="53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98" name="Rectangle 96"/>
            <p:cNvSpPr>
              <a:spLocks noChangeArrowheads="1"/>
            </p:cNvSpPr>
            <p:nvPr userDrawn="1"/>
          </p:nvSpPr>
          <p:spPr bwMode="auto">
            <a:xfrm>
              <a:off x="5633" y="2801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99" name="Rectangle 97"/>
            <p:cNvSpPr>
              <a:spLocks noChangeArrowheads="1"/>
            </p:cNvSpPr>
            <p:nvPr userDrawn="1"/>
          </p:nvSpPr>
          <p:spPr bwMode="auto">
            <a:xfrm>
              <a:off x="5581" y="2801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00" name="Rectangle 98"/>
            <p:cNvSpPr>
              <a:spLocks noChangeArrowheads="1"/>
            </p:cNvSpPr>
            <p:nvPr userDrawn="1"/>
          </p:nvSpPr>
          <p:spPr bwMode="auto">
            <a:xfrm>
              <a:off x="5475" y="2801"/>
              <a:ext cx="52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01" name="Rectangle 99"/>
            <p:cNvSpPr>
              <a:spLocks noChangeArrowheads="1"/>
            </p:cNvSpPr>
            <p:nvPr userDrawn="1"/>
          </p:nvSpPr>
          <p:spPr bwMode="auto">
            <a:xfrm>
              <a:off x="5633" y="2853"/>
              <a:ext cx="54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02" name="Rectangle 100"/>
            <p:cNvSpPr>
              <a:spLocks noChangeArrowheads="1"/>
            </p:cNvSpPr>
            <p:nvPr userDrawn="1"/>
          </p:nvSpPr>
          <p:spPr bwMode="auto">
            <a:xfrm>
              <a:off x="5527" y="2853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03" name="Rectangle 101"/>
            <p:cNvSpPr>
              <a:spLocks noChangeArrowheads="1"/>
            </p:cNvSpPr>
            <p:nvPr userDrawn="1"/>
          </p:nvSpPr>
          <p:spPr bwMode="auto">
            <a:xfrm>
              <a:off x="5633" y="2907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04" name="Rectangle 102"/>
            <p:cNvSpPr>
              <a:spLocks noChangeArrowheads="1"/>
            </p:cNvSpPr>
            <p:nvPr userDrawn="1"/>
          </p:nvSpPr>
          <p:spPr bwMode="auto">
            <a:xfrm>
              <a:off x="5581" y="2907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05" name="Rectangle 103"/>
            <p:cNvSpPr>
              <a:spLocks noChangeArrowheads="1"/>
            </p:cNvSpPr>
            <p:nvPr userDrawn="1"/>
          </p:nvSpPr>
          <p:spPr bwMode="auto">
            <a:xfrm>
              <a:off x="5475" y="2907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06" name="Rectangle 104"/>
            <p:cNvSpPr>
              <a:spLocks noChangeArrowheads="1"/>
            </p:cNvSpPr>
            <p:nvPr userDrawn="1"/>
          </p:nvSpPr>
          <p:spPr bwMode="auto">
            <a:xfrm>
              <a:off x="5633" y="2959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07" name="Rectangle 105"/>
            <p:cNvSpPr>
              <a:spLocks noChangeArrowheads="1"/>
            </p:cNvSpPr>
            <p:nvPr userDrawn="1"/>
          </p:nvSpPr>
          <p:spPr bwMode="auto">
            <a:xfrm>
              <a:off x="5581" y="2959"/>
              <a:ext cx="52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08" name="Rectangle 106"/>
            <p:cNvSpPr>
              <a:spLocks noChangeArrowheads="1"/>
            </p:cNvSpPr>
            <p:nvPr userDrawn="1"/>
          </p:nvSpPr>
          <p:spPr bwMode="auto">
            <a:xfrm>
              <a:off x="5527" y="2959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09" name="Rectangle 107"/>
            <p:cNvSpPr>
              <a:spLocks noChangeArrowheads="1"/>
            </p:cNvSpPr>
            <p:nvPr userDrawn="1"/>
          </p:nvSpPr>
          <p:spPr bwMode="auto">
            <a:xfrm>
              <a:off x="5633" y="3013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10" name="Rectangle 108"/>
            <p:cNvSpPr>
              <a:spLocks noChangeArrowheads="1"/>
            </p:cNvSpPr>
            <p:nvPr userDrawn="1"/>
          </p:nvSpPr>
          <p:spPr bwMode="auto">
            <a:xfrm>
              <a:off x="5475" y="3013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11" name="Rectangle 109"/>
            <p:cNvSpPr>
              <a:spLocks noChangeArrowheads="1"/>
            </p:cNvSpPr>
            <p:nvPr userDrawn="1"/>
          </p:nvSpPr>
          <p:spPr bwMode="auto">
            <a:xfrm>
              <a:off x="5633" y="3065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12" name="Rectangle 110"/>
            <p:cNvSpPr>
              <a:spLocks noChangeArrowheads="1"/>
            </p:cNvSpPr>
            <p:nvPr userDrawn="1"/>
          </p:nvSpPr>
          <p:spPr bwMode="auto">
            <a:xfrm>
              <a:off x="5581" y="3065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13" name="Rectangle 111"/>
            <p:cNvSpPr>
              <a:spLocks noChangeArrowheads="1"/>
            </p:cNvSpPr>
            <p:nvPr userDrawn="1"/>
          </p:nvSpPr>
          <p:spPr bwMode="auto">
            <a:xfrm>
              <a:off x="5527" y="3065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14" name="Rectangle 112"/>
            <p:cNvSpPr>
              <a:spLocks noChangeArrowheads="1"/>
            </p:cNvSpPr>
            <p:nvPr userDrawn="1"/>
          </p:nvSpPr>
          <p:spPr bwMode="auto">
            <a:xfrm>
              <a:off x="5633" y="3117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15" name="Rectangle 113"/>
            <p:cNvSpPr>
              <a:spLocks noChangeArrowheads="1"/>
            </p:cNvSpPr>
            <p:nvPr userDrawn="1"/>
          </p:nvSpPr>
          <p:spPr bwMode="auto">
            <a:xfrm>
              <a:off x="5581" y="3117"/>
              <a:ext cx="52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16" name="Rectangle 114"/>
            <p:cNvSpPr>
              <a:spLocks noChangeArrowheads="1"/>
            </p:cNvSpPr>
            <p:nvPr userDrawn="1"/>
          </p:nvSpPr>
          <p:spPr bwMode="auto">
            <a:xfrm>
              <a:off x="5633" y="3171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17" name="Rectangle 115"/>
            <p:cNvSpPr>
              <a:spLocks noChangeArrowheads="1"/>
            </p:cNvSpPr>
            <p:nvPr userDrawn="1"/>
          </p:nvSpPr>
          <p:spPr bwMode="auto">
            <a:xfrm>
              <a:off x="5527" y="3171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18" name="Rectangle 116"/>
            <p:cNvSpPr>
              <a:spLocks noChangeArrowheads="1"/>
            </p:cNvSpPr>
            <p:nvPr userDrawn="1"/>
          </p:nvSpPr>
          <p:spPr bwMode="auto">
            <a:xfrm>
              <a:off x="5633" y="3223"/>
              <a:ext cx="54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19" name="Rectangle 117"/>
            <p:cNvSpPr>
              <a:spLocks noChangeArrowheads="1"/>
            </p:cNvSpPr>
            <p:nvPr userDrawn="1"/>
          </p:nvSpPr>
          <p:spPr bwMode="auto">
            <a:xfrm>
              <a:off x="5581" y="3223"/>
              <a:ext cx="52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20" name="Rectangle 118"/>
            <p:cNvSpPr>
              <a:spLocks noChangeArrowheads="1"/>
            </p:cNvSpPr>
            <p:nvPr userDrawn="1"/>
          </p:nvSpPr>
          <p:spPr bwMode="auto">
            <a:xfrm>
              <a:off x="5475" y="3223"/>
              <a:ext cx="52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21" name="Rectangle 119"/>
            <p:cNvSpPr>
              <a:spLocks noChangeArrowheads="1"/>
            </p:cNvSpPr>
            <p:nvPr userDrawn="1"/>
          </p:nvSpPr>
          <p:spPr bwMode="auto">
            <a:xfrm>
              <a:off x="5633" y="3277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22" name="Rectangle 120"/>
            <p:cNvSpPr>
              <a:spLocks noChangeArrowheads="1"/>
            </p:cNvSpPr>
            <p:nvPr userDrawn="1"/>
          </p:nvSpPr>
          <p:spPr bwMode="auto">
            <a:xfrm>
              <a:off x="5581" y="3277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23" name="Rectangle 121"/>
            <p:cNvSpPr>
              <a:spLocks noChangeArrowheads="1"/>
            </p:cNvSpPr>
            <p:nvPr userDrawn="1"/>
          </p:nvSpPr>
          <p:spPr bwMode="auto">
            <a:xfrm>
              <a:off x="5527" y="3277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24" name="Rectangle 122"/>
            <p:cNvSpPr>
              <a:spLocks noChangeArrowheads="1"/>
            </p:cNvSpPr>
            <p:nvPr userDrawn="1"/>
          </p:nvSpPr>
          <p:spPr bwMode="auto">
            <a:xfrm>
              <a:off x="5633" y="3329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25" name="Rectangle 123"/>
            <p:cNvSpPr>
              <a:spLocks noChangeArrowheads="1"/>
            </p:cNvSpPr>
            <p:nvPr userDrawn="1"/>
          </p:nvSpPr>
          <p:spPr bwMode="auto">
            <a:xfrm>
              <a:off x="5581" y="3329"/>
              <a:ext cx="52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26" name="Rectangle 124"/>
            <p:cNvSpPr>
              <a:spLocks noChangeArrowheads="1"/>
            </p:cNvSpPr>
            <p:nvPr userDrawn="1"/>
          </p:nvSpPr>
          <p:spPr bwMode="auto">
            <a:xfrm>
              <a:off x="5475" y="3329"/>
              <a:ext cx="52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27" name="Rectangle 125"/>
            <p:cNvSpPr>
              <a:spLocks noChangeArrowheads="1"/>
            </p:cNvSpPr>
            <p:nvPr userDrawn="1"/>
          </p:nvSpPr>
          <p:spPr bwMode="auto">
            <a:xfrm>
              <a:off x="5633" y="3383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28" name="Rectangle 126"/>
            <p:cNvSpPr>
              <a:spLocks noChangeArrowheads="1"/>
            </p:cNvSpPr>
            <p:nvPr userDrawn="1"/>
          </p:nvSpPr>
          <p:spPr bwMode="auto">
            <a:xfrm>
              <a:off x="5581" y="3383"/>
              <a:ext cx="52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29" name="Rectangle 127"/>
            <p:cNvSpPr>
              <a:spLocks noChangeArrowheads="1"/>
            </p:cNvSpPr>
            <p:nvPr userDrawn="1"/>
          </p:nvSpPr>
          <p:spPr bwMode="auto">
            <a:xfrm>
              <a:off x="5527" y="3383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30" name="Rectangle 128"/>
            <p:cNvSpPr>
              <a:spLocks noChangeArrowheads="1"/>
            </p:cNvSpPr>
            <p:nvPr userDrawn="1"/>
          </p:nvSpPr>
          <p:spPr bwMode="auto">
            <a:xfrm>
              <a:off x="5633" y="3435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31" name="Rectangle 129"/>
            <p:cNvSpPr>
              <a:spLocks noChangeArrowheads="1"/>
            </p:cNvSpPr>
            <p:nvPr userDrawn="1"/>
          </p:nvSpPr>
          <p:spPr bwMode="auto">
            <a:xfrm>
              <a:off x="5633" y="3489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32" name="Rectangle 130"/>
            <p:cNvSpPr>
              <a:spLocks noChangeArrowheads="1"/>
            </p:cNvSpPr>
            <p:nvPr userDrawn="1"/>
          </p:nvSpPr>
          <p:spPr bwMode="auto">
            <a:xfrm>
              <a:off x="5581" y="3489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33" name="Rectangle 131"/>
            <p:cNvSpPr>
              <a:spLocks noChangeArrowheads="1"/>
            </p:cNvSpPr>
            <p:nvPr userDrawn="1"/>
          </p:nvSpPr>
          <p:spPr bwMode="auto">
            <a:xfrm>
              <a:off x="5527" y="3489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34" name="Rectangle 132"/>
            <p:cNvSpPr>
              <a:spLocks noChangeArrowheads="1"/>
            </p:cNvSpPr>
            <p:nvPr userDrawn="1"/>
          </p:nvSpPr>
          <p:spPr bwMode="auto">
            <a:xfrm>
              <a:off x="5633" y="3541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35" name="Rectangle 133"/>
            <p:cNvSpPr>
              <a:spLocks noChangeArrowheads="1"/>
            </p:cNvSpPr>
            <p:nvPr userDrawn="1"/>
          </p:nvSpPr>
          <p:spPr bwMode="auto">
            <a:xfrm>
              <a:off x="5581" y="3541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36" name="Rectangle 134"/>
            <p:cNvSpPr>
              <a:spLocks noChangeArrowheads="1"/>
            </p:cNvSpPr>
            <p:nvPr userDrawn="1"/>
          </p:nvSpPr>
          <p:spPr bwMode="auto">
            <a:xfrm>
              <a:off x="5475" y="3541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37" name="Rectangle 135"/>
            <p:cNvSpPr>
              <a:spLocks noChangeArrowheads="1"/>
            </p:cNvSpPr>
            <p:nvPr userDrawn="1"/>
          </p:nvSpPr>
          <p:spPr bwMode="auto">
            <a:xfrm>
              <a:off x="5633" y="3593"/>
              <a:ext cx="54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38" name="Rectangle 136"/>
            <p:cNvSpPr>
              <a:spLocks noChangeArrowheads="1"/>
            </p:cNvSpPr>
            <p:nvPr userDrawn="1"/>
          </p:nvSpPr>
          <p:spPr bwMode="auto">
            <a:xfrm>
              <a:off x="5527" y="3593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39" name="Rectangle 137"/>
            <p:cNvSpPr>
              <a:spLocks noChangeArrowheads="1"/>
            </p:cNvSpPr>
            <p:nvPr userDrawn="1"/>
          </p:nvSpPr>
          <p:spPr bwMode="auto">
            <a:xfrm>
              <a:off x="5633" y="3647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40" name="Rectangle 138"/>
            <p:cNvSpPr>
              <a:spLocks noChangeArrowheads="1"/>
            </p:cNvSpPr>
            <p:nvPr userDrawn="1"/>
          </p:nvSpPr>
          <p:spPr bwMode="auto">
            <a:xfrm>
              <a:off x="5581" y="3647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41" name="Rectangle 139"/>
            <p:cNvSpPr>
              <a:spLocks noChangeArrowheads="1"/>
            </p:cNvSpPr>
            <p:nvPr userDrawn="1"/>
          </p:nvSpPr>
          <p:spPr bwMode="auto">
            <a:xfrm>
              <a:off x="5475" y="3699"/>
              <a:ext cx="52" cy="53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42" name="Rectangle 140"/>
            <p:cNvSpPr>
              <a:spLocks noChangeArrowheads="1"/>
            </p:cNvSpPr>
            <p:nvPr userDrawn="1"/>
          </p:nvSpPr>
          <p:spPr bwMode="auto">
            <a:xfrm>
              <a:off x="5633" y="3699"/>
              <a:ext cx="54" cy="53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43" name="Rectangle 141"/>
            <p:cNvSpPr>
              <a:spLocks noChangeArrowheads="1"/>
            </p:cNvSpPr>
            <p:nvPr userDrawn="1"/>
          </p:nvSpPr>
          <p:spPr bwMode="auto">
            <a:xfrm>
              <a:off x="5581" y="3699"/>
              <a:ext cx="52" cy="53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44" name="Rectangle 142"/>
            <p:cNvSpPr>
              <a:spLocks noChangeArrowheads="1"/>
            </p:cNvSpPr>
            <p:nvPr userDrawn="1"/>
          </p:nvSpPr>
          <p:spPr bwMode="auto">
            <a:xfrm>
              <a:off x="5633" y="3752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45" name="Rectangle 143"/>
            <p:cNvSpPr>
              <a:spLocks noChangeArrowheads="1"/>
            </p:cNvSpPr>
            <p:nvPr userDrawn="1"/>
          </p:nvSpPr>
          <p:spPr bwMode="auto">
            <a:xfrm>
              <a:off x="5527" y="3752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46" name="Rectangle 144"/>
            <p:cNvSpPr>
              <a:spLocks noChangeArrowheads="1"/>
            </p:cNvSpPr>
            <p:nvPr userDrawn="1"/>
          </p:nvSpPr>
          <p:spPr bwMode="auto">
            <a:xfrm>
              <a:off x="5633" y="3804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47" name="Rectangle 145"/>
            <p:cNvSpPr>
              <a:spLocks noChangeArrowheads="1"/>
            </p:cNvSpPr>
            <p:nvPr userDrawn="1"/>
          </p:nvSpPr>
          <p:spPr bwMode="auto">
            <a:xfrm>
              <a:off x="5581" y="3804"/>
              <a:ext cx="52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48" name="Rectangle 146"/>
            <p:cNvSpPr>
              <a:spLocks noChangeArrowheads="1"/>
            </p:cNvSpPr>
            <p:nvPr userDrawn="1"/>
          </p:nvSpPr>
          <p:spPr bwMode="auto">
            <a:xfrm>
              <a:off x="5527" y="3804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49" name="Rectangle 147"/>
            <p:cNvSpPr>
              <a:spLocks noChangeArrowheads="1"/>
            </p:cNvSpPr>
            <p:nvPr userDrawn="1"/>
          </p:nvSpPr>
          <p:spPr bwMode="auto">
            <a:xfrm>
              <a:off x="5633" y="3858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50" name="Rectangle 148"/>
            <p:cNvSpPr>
              <a:spLocks noChangeArrowheads="1"/>
            </p:cNvSpPr>
            <p:nvPr userDrawn="1"/>
          </p:nvSpPr>
          <p:spPr bwMode="auto">
            <a:xfrm>
              <a:off x="5581" y="3858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51" name="Rectangle 149"/>
            <p:cNvSpPr>
              <a:spLocks noChangeArrowheads="1"/>
            </p:cNvSpPr>
            <p:nvPr userDrawn="1"/>
          </p:nvSpPr>
          <p:spPr bwMode="auto">
            <a:xfrm>
              <a:off x="5527" y="3858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52" name="Rectangle 150"/>
            <p:cNvSpPr>
              <a:spLocks noChangeArrowheads="1"/>
            </p:cNvSpPr>
            <p:nvPr userDrawn="1"/>
          </p:nvSpPr>
          <p:spPr bwMode="auto">
            <a:xfrm>
              <a:off x="5475" y="3858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53" name="Rectangle 151"/>
            <p:cNvSpPr>
              <a:spLocks noChangeArrowheads="1"/>
            </p:cNvSpPr>
            <p:nvPr userDrawn="1"/>
          </p:nvSpPr>
          <p:spPr bwMode="auto">
            <a:xfrm>
              <a:off x="5633" y="1956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54" name="Rectangle 152"/>
            <p:cNvSpPr>
              <a:spLocks noChangeArrowheads="1"/>
            </p:cNvSpPr>
            <p:nvPr userDrawn="1"/>
          </p:nvSpPr>
          <p:spPr bwMode="auto">
            <a:xfrm>
              <a:off x="5581" y="1956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55" name="Rectangle 153"/>
            <p:cNvSpPr>
              <a:spLocks noChangeArrowheads="1"/>
            </p:cNvSpPr>
            <p:nvPr userDrawn="1"/>
          </p:nvSpPr>
          <p:spPr bwMode="auto">
            <a:xfrm>
              <a:off x="5527" y="1956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56" name="Rectangle 154"/>
            <p:cNvSpPr>
              <a:spLocks noChangeArrowheads="1"/>
            </p:cNvSpPr>
            <p:nvPr userDrawn="1"/>
          </p:nvSpPr>
          <p:spPr bwMode="auto">
            <a:xfrm>
              <a:off x="5633" y="2008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57" name="Rectangle 155"/>
            <p:cNvSpPr>
              <a:spLocks noChangeArrowheads="1"/>
            </p:cNvSpPr>
            <p:nvPr userDrawn="1"/>
          </p:nvSpPr>
          <p:spPr bwMode="auto">
            <a:xfrm>
              <a:off x="5527" y="2114"/>
              <a:ext cx="54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58" name="Rectangle 156"/>
            <p:cNvSpPr>
              <a:spLocks noChangeArrowheads="1"/>
            </p:cNvSpPr>
            <p:nvPr userDrawn="1"/>
          </p:nvSpPr>
          <p:spPr bwMode="auto">
            <a:xfrm>
              <a:off x="5527" y="2008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59" name="Rectangle 157"/>
            <p:cNvSpPr>
              <a:spLocks noChangeArrowheads="1"/>
            </p:cNvSpPr>
            <p:nvPr userDrawn="1"/>
          </p:nvSpPr>
          <p:spPr bwMode="auto">
            <a:xfrm>
              <a:off x="5633" y="2062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60" name="Rectangle 158"/>
            <p:cNvSpPr>
              <a:spLocks noChangeArrowheads="1"/>
            </p:cNvSpPr>
            <p:nvPr userDrawn="1"/>
          </p:nvSpPr>
          <p:spPr bwMode="auto">
            <a:xfrm>
              <a:off x="5581" y="2062"/>
              <a:ext cx="52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61" name="Rectangle 159"/>
            <p:cNvSpPr>
              <a:spLocks noChangeArrowheads="1"/>
            </p:cNvSpPr>
            <p:nvPr userDrawn="1"/>
          </p:nvSpPr>
          <p:spPr bwMode="auto">
            <a:xfrm>
              <a:off x="5475" y="2062"/>
              <a:ext cx="52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62" name="Rectangle 160"/>
            <p:cNvSpPr>
              <a:spLocks noChangeArrowheads="1"/>
            </p:cNvSpPr>
            <p:nvPr userDrawn="1"/>
          </p:nvSpPr>
          <p:spPr bwMode="auto">
            <a:xfrm>
              <a:off x="5633" y="2114"/>
              <a:ext cx="54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63" name="Rectangle 161"/>
            <p:cNvSpPr>
              <a:spLocks noChangeArrowheads="1"/>
            </p:cNvSpPr>
            <p:nvPr userDrawn="1"/>
          </p:nvSpPr>
          <p:spPr bwMode="auto">
            <a:xfrm>
              <a:off x="5633" y="2168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64" name="Rectangle 162"/>
            <p:cNvSpPr>
              <a:spLocks noChangeArrowheads="1"/>
            </p:cNvSpPr>
            <p:nvPr userDrawn="1"/>
          </p:nvSpPr>
          <p:spPr bwMode="auto">
            <a:xfrm>
              <a:off x="5581" y="2168"/>
              <a:ext cx="52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65" name="Rectangle 163"/>
            <p:cNvSpPr>
              <a:spLocks noChangeArrowheads="1"/>
            </p:cNvSpPr>
            <p:nvPr userDrawn="1"/>
          </p:nvSpPr>
          <p:spPr bwMode="auto">
            <a:xfrm>
              <a:off x="5633" y="2220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66" name="Rectangle 164"/>
            <p:cNvSpPr>
              <a:spLocks noChangeArrowheads="1"/>
            </p:cNvSpPr>
            <p:nvPr userDrawn="1"/>
          </p:nvSpPr>
          <p:spPr bwMode="auto">
            <a:xfrm>
              <a:off x="5581" y="2220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67" name="Rectangle 165"/>
            <p:cNvSpPr>
              <a:spLocks noChangeArrowheads="1"/>
            </p:cNvSpPr>
            <p:nvPr userDrawn="1"/>
          </p:nvSpPr>
          <p:spPr bwMode="auto">
            <a:xfrm>
              <a:off x="5527" y="2220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68" name="Rectangle 166"/>
            <p:cNvSpPr>
              <a:spLocks noChangeArrowheads="1"/>
            </p:cNvSpPr>
            <p:nvPr userDrawn="1"/>
          </p:nvSpPr>
          <p:spPr bwMode="auto">
            <a:xfrm>
              <a:off x="5633" y="2272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69" name="Rectangle 167"/>
            <p:cNvSpPr>
              <a:spLocks noChangeArrowheads="1"/>
            </p:cNvSpPr>
            <p:nvPr userDrawn="1"/>
          </p:nvSpPr>
          <p:spPr bwMode="auto">
            <a:xfrm>
              <a:off x="5633" y="2326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70" name="Rectangle 168"/>
            <p:cNvSpPr>
              <a:spLocks noChangeArrowheads="1"/>
            </p:cNvSpPr>
            <p:nvPr userDrawn="1"/>
          </p:nvSpPr>
          <p:spPr bwMode="auto">
            <a:xfrm>
              <a:off x="5581" y="2272"/>
              <a:ext cx="52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71" name="Rectangle 169"/>
            <p:cNvSpPr>
              <a:spLocks noChangeArrowheads="1"/>
            </p:cNvSpPr>
            <p:nvPr userDrawn="1"/>
          </p:nvSpPr>
          <p:spPr bwMode="auto">
            <a:xfrm>
              <a:off x="5527" y="2326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72" name="Rectangle 170"/>
            <p:cNvSpPr>
              <a:spLocks noChangeArrowheads="1"/>
            </p:cNvSpPr>
            <p:nvPr userDrawn="1"/>
          </p:nvSpPr>
          <p:spPr bwMode="auto">
            <a:xfrm>
              <a:off x="5633" y="2378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73" name="Rectangle 171"/>
            <p:cNvSpPr>
              <a:spLocks noChangeArrowheads="1"/>
            </p:cNvSpPr>
            <p:nvPr userDrawn="1"/>
          </p:nvSpPr>
          <p:spPr bwMode="auto">
            <a:xfrm>
              <a:off x="5581" y="2378"/>
              <a:ext cx="52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74" name="Rectangle 172"/>
            <p:cNvSpPr>
              <a:spLocks noChangeArrowheads="1"/>
            </p:cNvSpPr>
            <p:nvPr userDrawn="1"/>
          </p:nvSpPr>
          <p:spPr bwMode="auto">
            <a:xfrm>
              <a:off x="5475" y="2378"/>
              <a:ext cx="52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75" name="Rectangle 173"/>
            <p:cNvSpPr>
              <a:spLocks noChangeArrowheads="1"/>
            </p:cNvSpPr>
            <p:nvPr userDrawn="1"/>
          </p:nvSpPr>
          <p:spPr bwMode="auto">
            <a:xfrm>
              <a:off x="5581" y="1798"/>
              <a:ext cx="52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76" name="Rectangle 174"/>
            <p:cNvSpPr>
              <a:spLocks noChangeArrowheads="1"/>
            </p:cNvSpPr>
            <p:nvPr userDrawn="1"/>
          </p:nvSpPr>
          <p:spPr bwMode="auto">
            <a:xfrm>
              <a:off x="5581" y="477"/>
              <a:ext cx="52" cy="53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77" name="Rectangle 175"/>
            <p:cNvSpPr>
              <a:spLocks noChangeArrowheads="1"/>
            </p:cNvSpPr>
            <p:nvPr userDrawn="1"/>
          </p:nvSpPr>
          <p:spPr bwMode="auto">
            <a:xfrm>
              <a:off x="5633" y="477"/>
              <a:ext cx="54" cy="53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78" name="Rectangle 176"/>
            <p:cNvSpPr>
              <a:spLocks noChangeArrowheads="1"/>
            </p:cNvSpPr>
            <p:nvPr userDrawn="1"/>
          </p:nvSpPr>
          <p:spPr bwMode="auto">
            <a:xfrm>
              <a:off x="5527" y="424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79" name="Rectangle 177"/>
            <p:cNvSpPr>
              <a:spLocks noChangeArrowheads="1"/>
            </p:cNvSpPr>
            <p:nvPr userDrawn="1"/>
          </p:nvSpPr>
          <p:spPr bwMode="auto">
            <a:xfrm>
              <a:off x="5581" y="424"/>
              <a:ext cx="52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80" name="Rectangle 178"/>
            <p:cNvSpPr>
              <a:spLocks noChangeArrowheads="1"/>
            </p:cNvSpPr>
            <p:nvPr userDrawn="1"/>
          </p:nvSpPr>
          <p:spPr bwMode="auto">
            <a:xfrm>
              <a:off x="5633" y="424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81" name="Rectangle 179"/>
            <p:cNvSpPr>
              <a:spLocks noChangeArrowheads="1"/>
            </p:cNvSpPr>
            <p:nvPr userDrawn="1"/>
          </p:nvSpPr>
          <p:spPr bwMode="auto">
            <a:xfrm>
              <a:off x="5633" y="372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82" name="Rectangle 180"/>
            <p:cNvSpPr>
              <a:spLocks noChangeArrowheads="1"/>
            </p:cNvSpPr>
            <p:nvPr userDrawn="1"/>
          </p:nvSpPr>
          <p:spPr bwMode="auto">
            <a:xfrm>
              <a:off x="5475" y="372"/>
              <a:ext cx="52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83" name="Rectangle 181"/>
            <p:cNvSpPr>
              <a:spLocks noChangeArrowheads="1"/>
            </p:cNvSpPr>
            <p:nvPr userDrawn="1"/>
          </p:nvSpPr>
          <p:spPr bwMode="auto">
            <a:xfrm>
              <a:off x="5527" y="318"/>
              <a:ext cx="54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84" name="Rectangle 182"/>
            <p:cNvSpPr>
              <a:spLocks noChangeArrowheads="1"/>
            </p:cNvSpPr>
            <p:nvPr userDrawn="1"/>
          </p:nvSpPr>
          <p:spPr bwMode="auto">
            <a:xfrm>
              <a:off x="5581" y="318"/>
              <a:ext cx="52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85" name="Rectangle 183"/>
            <p:cNvSpPr>
              <a:spLocks noChangeArrowheads="1"/>
            </p:cNvSpPr>
            <p:nvPr userDrawn="1"/>
          </p:nvSpPr>
          <p:spPr bwMode="auto">
            <a:xfrm>
              <a:off x="5633" y="318"/>
              <a:ext cx="54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86" name="Rectangle 184"/>
            <p:cNvSpPr>
              <a:spLocks noChangeArrowheads="1"/>
            </p:cNvSpPr>
            <p:nvPr userDrawn="1"/>
          </p:nvSpPr>
          <p:spPr bwMode="auto">
            <a:xfrm>
              <a:off x="5581" y="266"/>
              <a:ext cx="52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87" name="Rectangle 185"/>
            <p:cNvSpPr>
              <a:spLocks noChangeArrowheads="1"/>
            </p:cNvSpPr>
            <p:nvPr userDrawn="1"/>
          </p:nvSpPr>
          <p:spPr bwMode="auto">
            <a:xfrm>
              <a:off x="5633" y="266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88" name="Rectangle 186"/>
            <p:cNvSpPr>
              <a:spLocks noChangeArrowheads="1"/>
            </p:cNvSpPr>
            <p:nvPr userDrawn="1"/>
          </p:nvSpPr>
          <p:spPr bwMode="auto">
            <a:xfrm>
              <a:off x="5527" y="212"/>
              <a:ext cx="54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89" name="Rectangle 187"/>
            <p:cNvSpPr>
              <a:spLocks noChangeArrowheads="1"/>
            </p:cNvSpPr>
            <p:nvPr userDrawn="1"/>
          </p:nvSpPr>
          <p:spPr bwMode="auto">
            <a:xfrm>
              <a:off x="5581" y="212"/>
              <a:ext cx="52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90" name="Rectangle 188"/>
            <p:cNvSpPr>
              <a:spLocks noChangeArrowheads="1"/>
            </p:cNvSpPr>
            <p:nvPr userDrawn="1"/>
          </p:nvSpPr>
          <p:spPr bwMode="auto">
            <a:xfrm>
              <a:off x="5633" y="212"/>
              <a:ext cx="54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91" name="Rectangle 189"/>
            <p:cNvSpPr>
              <a:spLocks noChangeArrowheads="1"/>
            </p:cNvSpPr>
            <p:nvPr userDrawn="1"/>
          </p:nvSpPr>
          <p:spPr bwMode="auto">
            <a:xfrm>
              <a:off x="5476" y="214"/>
              <a:ext cx="52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92" name="Rectangle 190"/>
            <p:cNvSpPr>
              <a:spLocks noChangeArrowheads="1"/>
            </p:cNvSpPr>
            <p:nvPr userDrawn="1"/>
          </p:nvSpPr>
          <p:spPr bwMode="auto">
            <a:xfrm>
              <a:off x="5527" y="160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93" name="Rectangle 191"/>
            <p:cNvSpPr>
              <a:spLocks noChangeArrowheads="1"/>
            </p:cNvSpPr>
            <p:nvPr userDrawn="1"/>
          </p:nvSpPr>
          <p:spPr bwMode="auto">
            <a:xfrm>
              <a:off x="5581" y="160"/>
              <a:ext cx="52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94" name="Rectangle 192"/>
            <p:cNvSpPr>
              <a:spLocks noChangeArrowheads="1"/>
            </p:cNvSpPr>
            <p:nvPr userDrawn="1"/>
          </p:nvSpPr>
          <p:spPr bwMode="auto">
            <a:xfrm>
              <a:off x="5633" y="160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95" name="Rectangle 193"/>
            <p:cNvSpPr>
              <a:spLocks noChangeArrowheads="1"/>
            </p:cNvSpPr>
            <p:nvPr userDrawn="1"/>
          </p:nvSpPr>
          <p:spPr bwMode="auto">
            <a:xfrm>
              <a:off x="5581" y="106"/>
              <a:ext cx="52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96" name="Rectangle 194"/>
            <p:cNvSpPr>
              <a:spLocks noChangeArrowheads="1"/>
            </p:cNvSpPr>
            <p:nvPr userDrawn="1"/>
          </p:nvSpPr>
          <p:spPr bwMode="auto">
            <a:xfrm>
              <a:off x="5633" y="106"/>
              <a:ext cx="54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97" name="Rectangle 195"/>
            <p:cNvSpPr>
              <a:spLocks noChangeArrowheads="1"/>
            </p:cNvSpPr>
            <p:nvPr userDrawn="1"/>
          </p:nvSpPr>
          <p:spPr bwMode="auto">
            <a:xfrm>
              <a:off x="5527" y="54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98" name="Rectangle 196"/>
            <p:cNvSpPr>
              <a:spLocks noChangeArrowheads="1"/>
            </p:cNvSpPr>
            <p:nvPr userDrawn="1"/>
          </p:nvSpPr>
          <p:spPr bwMode="auto">
            <a:xfrm>
              <a:off x="5581" y="54"/>
              <a:ext cx="52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99" name="Rectangle 197"/>
            <p:cNvSpPr>
              <a:spLocks noChangeArrowheads="1"/>
            </p:cNvSpPr>
            <p:nvPr userDrawn="1"/>
          </p:nvSpPr>
          <p:spPr bwMode="auto">
            <a:xfrm>
              <a:off x="5633" y="54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00" name="Rectangle 198"/>
            <p:cNvSpPr>
              <a:spLocks noChangeArrowheads="1"/>
            </p:cNvSpPr>
            <p:nvPr userDrawn="1"/>
          </p:nvSpPr>
          <p:spPr bwMode="auto">
            <a:xfrm>
              <a:off x="5475" y="54"/>
              <a:ext cx="52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10" name="Rectangle 191"/>
            <p:cNvSpPr>
              <a:spLocks noChangeArrowheads="1"/>
            </p:cNvSpPr>
            <p:nvPr userDrawn="1"/>
          </p:nvSpPr>
          <p:spPr bwMode="auto">
            <a:xfrm>
              <a:off x="5585" y="161"/>
              <a:ext cx="52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11" name="Rectangle 193"/>
            <p:cNvSpPr>
              <a:spLocks noChangeArrowheads="1"/>
            </p:cNvSpPr>
            <p:nvPr userDrawn="1"/>
          </p:nvSpPr>
          <p:spPr bwMode="auto">
            <a:xfrm>
              <a:off x="5585" y="107"/>
              <a:ext cx="52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12" name="Rectangle 194"/>
            <p:cNvSpPr>
              <a:spLocks noChangeArrowheads="1"/>
            </p:cNvSpPr>
            <p:nvPr userDrawn="1"/>
          </p:nvSpPr>
          <p:spPr bwMode="auto">
            <a:xfrm>
              <a:off x="5637" y="107"/>
              <a:ext cx="54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13" name="Rectangle 195"/>
            <p:cNvSpPr>
              <a:spLocks noChangeArrowheads="1"/>
            </p:cNvSpPr>
            <p:nvPr userDrawn="1"/>
          </p:nvSpPr>
          <p:spPr bwMode="auto">
            <a:xfrm>
              <a:off x="5531" y="55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14" name="Rectangle 196"/>
            <p:cNvSpPr>
              <a:spLocks noChangeArrowheads="1"/>
            </p:cNvSpPr>
            <p:nvPr userDrawn="1"/>
          </p:nvSpPr>
          <p:spPr bwMode="auto">
            <a:xfrm>
              <a:off x="5585" y="55"/>
              <a:ext cx="52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15" name="Rectangle 197"/>
            <p:cNvSpPr>
              <a:spLocks noChangeArrowheads="1"/>
            </p:cNvSpPr>
            <p:nvPr userDrawn="1"/>
          </p:nvSpPr>
          <p:spPr bwMode="auto">
            <a:xfrm>
              <a:off x="5637" y="55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16" name="Rectangle 198"/>
            <p:cNvSpPr>
              <a:spLocks noChangeArrowheads="1"/>
            </p:cNvSpPr>
            <p:nvPr userDrawn="1"/>
          </p:nvSpPr>
          <p:spPr bwMode="auto">
            <a:xfrm>
              <a:off x="5479" y="55"/>
              <a:ext cx="52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</p:grpSp>
      <p:sp>
        <p:nvSpPr>
          <p:cNvPr id="273607" name="Rectangle 199"/>
          <p:cNvSpPr>
            <a:spLocks noGrp="1" noChangeArrowheads="1"/>
          </p:cNvSpPr>
          <p:nvPr>
            <p:ph type="ctrTitle"/>
          </p:nvPr>
        </p:nvSpPr>
        <p:spPr>
          <a:xfrm>
            <a:off x="239246" y="76220"/>
            <a:ext cx="11258941" cy="2555839"/>
          </a:xfrm>
        </p:spPr>
        <p:txBody>
          <a:bodyPr anchor="b" anchorCtr="1"/>
          <a:lstStyle>
            <a:lvl1pPr algn="ctr">
              <a:defRPr sz="4000" b="1">
                <a:solidFill>
                  <a:srgbClr val="006599"/>
                </a:solidFill>
              </a:defRPr>
            </a:lvl1pPr>
          </a:lstStyle>
          <a:p>
            <a:r>
              <a:rPr lang="de-AT" dirty="0"/>
              <a:t>Click to edit Master title style</a:t>
            </a:r>
          </a:p>
        </p:txBody>
      </p:sp>
      <p:sp>
        <p:nvSpPr>
          <p:cNvPr id="273608" name="Rectangle 200"/>
          <p:cNvSpPr>
            <a:spLocks noGrp="1" noChangeArrowheads="1"/>
          </p:cNvSpPr>
          <p:nvPr>
            <p:ph type="subTitle" idx="1"/>
          </p:nvPr>
        </p:nvSpPr>
        <p:spPr>
          <a:xfrm>
            <a:off x="239246" y="3074354"/>
            <a:ext cx="11258941" cy="1440196"/>
          </a:xfrm>
        </p:spPr>
        <p:txBody>
          <a:bodyPr anchor="ctr"/>
          <a:lstStyle>
            <a:lvl1pPr marL="0" indent="0" algn="ctr">
              <a:buFont typeface="Arial" charset="0"/>
              <a:buNone/>
              <a:defRPr sz="3200"/>
            </a:lvl1pPr>
          </a:lstStyle>
          <a:p>
            <a:r>
              <a:rPr lang="de-AT" dirty="0"/>
              <a:t>Click to edit Master subtitle style</a:t>
            </a:r>
          </a:p>
        </p:txBody>
      </p:sp>
      <p:grpSp>
        <p:nvGrpSpPr>
          <p:cNvPr id="201" name="Group 2"/>
          <p:cNvGrpSpPr>
            <a:grpSpLocks noChangeAspect="1"/>
          </p:cNvGrpSpPr>
          <p:nvPr userDrawn="1"/>
        </p:nvGrpSpPr>
        <p:grpSpPr bwMode="auto">
          <a:xfrm>
            <a:off x="11642203" y="6335668"/>
            <a:ext cx="362045" cy="406494"/>
            <a:chOff x="5494" y="4030"/>
            <a:chExt cx="179" cy="201"/>
          </a:xfrm>
        </p:grpSpPr>
        <p:sp>
          <p:nvSpPr>
            <p:cNvPr id="202" name="Freeform 3"/>
            <p:cNvSpPr>
              <a:spLocks/>
            </p:cNvSpPr>
            <p:nvPr userDrawn="1"/>
          </p:nvSpPr>
          <p:spPr bwMode="auto">
            <a:xfrm>
              <a:off x="5494" y="4030"/>
              <a:ext cx="160" cy="201"/>
            </a:xfrm>
            <a:custGeom>
              <a:avLst/>
              <a:gdLst/>
              <a:ahLst/>
              <a:cxnLst>
                <a:cxn ang="0">
                  <a:pos x="116" y="318"/>
                </a:cxn>
                <a:cxn ang="0">
                  <a:pos x="108" y="299"/>
                </a:cxn>
                <a:cxn ang="0">
                  <a:pos x="93" y="298"/>
                </a:cxn>
                <a:cxn ang="0">
                  <a:pos x="83" y="309"/>
                </a:cxn>
                <a:cxn ang="0">
                  <a:pos x="66" y="306"/>
                </a:cxn>
                <a:cxn ang="0">
                  <a:pos x="69" y="282"/>
                </a:cxn>
                <a:cxn ang="0">
                  <a:pos x="51" y="276"/>
                </a:cxn>
                <a:cxn ang="0">
                  <a:pos x="19" y="294"/>
                </a:cxn>
                <a:cxn ang="0">
                  <a:pos x="2" y="287"/>
                </a:cxn>
                <a:cxn ang="0">
                  <a:pos x="5" y="271"/>
                </a:cxn>
                <a:cxn ang="0">
                  <a:pos x="36" y="256"/>
                </a:cxn>
                <a:cxn ang="0">
                  <a:pos x="42" y="234"/>
                </a:cxn>
                <a:cxn ang="0">
                  <a:pos x="31" y="219"/>
                </a:cxn>
                <a:cxn ang="0">
                  <a:pos x="7" y="208"/>
                </a:cxn>
                <a:cxn ang="0">
                  <a:pos x="14" y="193"/>
                </a:cxn>
                <a:cxn ang="0">
                  <a:pos x="39" y="187"/>
                </a:cxn>
                <a:cxn ang="0">
                  <a:pos x="49" y="168"/>
                </a:cxn>
                <a:cxn ang="0">
                  <a:pos x="47" y="145"/>
                </a:cxn>
                <a:cxn ang="0">
                  <a:pos x="63" y="136"/>
                </a:cxn>
                <a:cxn ang="0">
                  <a:pos x="83" y="124"/>
                </a:cxn>
                <a:cxn ang="0">
                  <a:pos x="73" y="104"/>
                </a:cxn>
                <a:cxn ang="0">
                  <a:pos x="76" y="86"/>
                </a:cxn>
                <a:cxn ang="0">
                  <a:pos x="93" y="89"/>
                </a:cxn>
                <a:cxn ang="0">
                  <a:pos x="118" y="99"/>
                </a:cxn>
                <a:cxn ang="0">
                  <a:pos x="131" y="82"/>
                </a:cxn>
                <a:cxn ang="0">
                  <a:pos x="126" y="47"/>
                </a:cxn>
                <a:cxn ang="0">
                  <a:pos x="120" y="19"/>
                </a:cxn>
                <a:cxn ang="0">
                  <a:pos x="126" y="3"/>
                </a:cxn>
                <a:cxn ang="0">
                  <a:pos x="147" y="2"/>
                </a:cxn>
                <a:cxn ang="0">
                  <a:pos x="158" y="19"/>
                </a:cxn>
                <a:cxn ang="0">
                  <a:pos x="150" y="51"/>
                </a:cxn>
                <a:cxn ang="0">
                  <a:pos x="145" y="94"/>
                </a:cxn>
                <a:cxn ang="0">
                  <a:pos x="155" y="109"/>
                </a:cxn>
                <a:cxn ang="0">
                  <a:pos x="182" y="111"/>
                </a:cxn>
                <a:cxn ang="0">
                  <a:pos x="189" y="99"/>
                </a:cxn>
                <a:cxn ang="0">
                  <a:pos x="205" y="66"/>
                </a:cxn>
                <a:cxn ang="0">
                  <a:pos x="221" y="66"/>
                </a:cxn>
                <a:cxn ang="0">
                  <a:pos x="221" y="86"/>
                </a:cxn>
                <a:cxn ang="0">
                  <a:pos x="199" y="119"/>
                </a:cxn>
                <a:cxn ang="0">
                  <a:pos x="205" y="136"/>
                </a:cxn>
                <a:cxn ang="0">
                  <a:pos x="224" y="136"/>
                </a:cxn>
                <a:cxn ang="0">
                  <a:pos x="242" y="123"/>
                </a:cxn>
                <a:cxn ang="0">
                  <a:pos x="252" y="131"/>
                </a:cxn>
                <a:cxn ang="0">
                  <a:pos x="251" y="145"/>
                </a:cxn>
                <a:cxn ang="0">
                  <a:pos x="231" y="165"/>
                </a:cxn>
                <a:cxn ang="0">
                  <a:pos x="232" y="224"/>
                </a:cxn>
                <a:cxn ang="0">
                  <a:pos x="246" y="240"/>
                </a:cxn>
                <a:cxn ang="0">
                  <a:pos x="247" y="259"/>
                </a:cxn>
                <a:cxn ang="0">
                  <a:pos x="232" y="262"/>
                </a:cxn>
                <a:cxn ang="0">
                  <a:pos x="222" y="276"/>
                </a:cxn>
                <a:cxn ang="0">
                  <a:pos x="231" y="298"/>
                </a:cxn>
                <a:cxn ang="0">
                  <a:pos x="217" y="303"/>
                </a:cxn>
                <a:cxn ang="0">
                  <a:pos x="199" y="284"/>
                </a:cxn>
                <a:cxn ang="0">
                  <a:pos x="182" y="291"/>
                </a:cxn>
                <a:cxn ang="0">
                  <a:pos x="170" y="306"/>
                </a:cxn>
                <a:cxn ang="0">
                  <a:pos x="143" y="308"/>
                </a:cxn>
                <a:cxn ang="0">
                  <a:pos x="128" y="318"/>
                </a:cxn>
              </a:cxnLst>
              <a:rect l="0" t="0" r="r" b="b"/>
              <a:pathLst>
                <a:path w="254" h="319">
                  <a:moveTo>
                    <a:pt x="128" y="318"/>
                  </a:moveTo>
                  <a:lnTo>
                    <a:pt x="125" y="319"/>
                  </a:lnTo>
                  <a:lnTo>
                    <a:pt x="121" y="319"/>
                  </a:lnTo>
                  <a:lnTo>
                    <a:pt x="120" y="319"/>
                  </a:lnTo>
                  <a:lnTo>
                    <a:pt x="118" y="318"/>
                  </a:lnTo>
                  <a:lnTo>
                    <a:pt x="116" y="318"/>
                  </a:lnTo>
                  <a:lnTo>
                    <a:pt x="116" y="314"/>
                  </a:lnTo>
                  <a:lnTo>
                    <a:pt x="113" y="311"/>
                  </a:lnTo>
                  <a:lnTo>
                    <a:pt x="113" y="306"/>
                  </a:lnTo>
                  <a:lnTo>
                    <a:pt x="111" y="304"/>
                  </a:lnTo>
                  <a:lnTo>
                    <a:pt x="110" y="303"/>
                  </a:lnTo>
                  <a:lnTo>
                    <a:pt x="108" y="299"/>
                  </a:lnTo>
                  <a:lnTo>
                    <a:pt x="106" y="299"/>
                  </a:lnTo>
                  <a:lnTo>
                    <a:pt x="103" y="298"/>
                  </a:lnTo>
                  <a:lnTo>
                    <a:pt x="100" y="298"/>
                  </a:lnTo>
                  <a:lnTo>
                    <a:pt x="96" y="298"/>
                  </a:lnTo>
                  <a:lnTo>
                    <a:pt x="94" y="298"/>
                  </a:lnTo>
                  <a:lnTo>
                    <a:pt x="93" y="298"/>
                  </a:lnTo>
                  <a:lnTo>
                    <a:pt x="91" y="299"/>
                  </a:lnTo>
                  <a:lnTo>
                    <a:pt x="89" y="301"/>
                  </a:lnTo>
                  <a:lnTo>
                    <a:pt x="88" y="304"/>
                  </a:lnTo>
                  <a:lnTo>
                    <a:pt x="84" y="308"/>
                  </a:lnTo>
                  <a:lnTo>
                    <a:pt x="84" y="309"/>
                  </a:lnTo>
                  <a:lnTo>
                    <a:pt x="83" y="309"/>
                  </a:lnTo>
                  <a:lnTo>
                    <a:pt x="79" y="311"/>
                  </a:lnTo>
                  <a:lnTo>
                    <a:pt x="76" y="311"/>
                  </a:lnTo>
                  <a:lnTo>
                    <a:pt x="73" y="311"/>
                  </a:lnTo>
                  <a:lnTo>
                    <a:pt x="71" y="309"/>
                  </a:lnTo>
                  <a:lnTo>
                    <a:pt x="68" y="308"/>
                  </a:lnTo>
                  <a:lnTo>
                    <a:pt x="66" y="306"/>
                  </a:lnTo>
                  <a:lnTo>
                    <a:pt x="64" y="304"/>
                  </a:lnTo>
                  <a:lnTo>
                    <a:pt x="64" y="301"/>
                  </a:lnTo>
                  <a:lnTo>
                    <a:pt x="64" y="299"/>
                  </a:lnTo>
                  <a:lnTo>
                    <a:pt x="66" y="294"/>
                  </a:lnTo>
                  <a:lnTo>
                    <a:pt x="69" y="284"/>
                  </a:lnTo>
                  <a:lnTo>
                    <a:pt x="69" y="282"/>
                  </a:lnTo>
                  <a:lnTo>
                    <a:pt x="69" y="279"/>
                  </a:lnTo>
                  <a:lnTo>
                    <a:pt x="68" y="279"/>
                  </a:lnTo>
                  <a:lnTo>
                    <a:pt x="68" y="277"/>
                  </a:lnTo>
                  <a:lnTo>
                    <a:pt x="61" y="276"/>
                  </a:lnTo>
                  <a:lnTo>
                    <a:pt x="56" y="276"/>
                  </a:lnTo>
                  <a:lnTo>
                    <a:pt x="51" y="276"/>
                  </a:lnTo>
                  <a:lnTo>
                    <a:pt x="47" y="277"/>
                  </a:lnTo>
                  <a:lnTo>
                    <a:pt x="42" y="279"/>
                  </a:lnTo>
                  <a:lnTo>
                    <a:pt x="39" y="282"/>
                  </a:lnTo>
                  <a:lnTo>
                    <a:pt x="31" y="287"/>
                  </a:lnTo>
                  <a:lnTo>
                    <a:pt x="22" y="293"/>
                  </a:lnTo>
                  <a:lnTo>
                    <a:pt x="19" y="294"/>
                  </a:lnTo>
                  <a:lnTo>
                    <a:pt x="16" y="296"/>
                  </a:lnTo>
                  <a:lnTo>
                    <a:pt x="12" y="296"/>
                  </a:lnTo>
                  <a:lnTo>
                    <a:pt x="9" y="294"/>
                  </a:lnTo>
                  <a:lnTo>
                    <a:pt x="5" y="293"/>
                  </a:lnTo>
                  <a:lnTo>
                    <a:pt x="4" y="291"/>
                  </a:lnTo>
                  <a:lnTo>
                    <a:pt x="2" y="287"/>
                  </a:lnTo>
                  <a:lnTo>
                    <a:pt x="0" y="284"/>
                  </a:lnTo>
                  <a:lnTo>
                    <a:pt x="0" y="282"/>
                  </a:lnTo>
                  <a:lnTo>
                    <a:pt x="0" y="279"/>
                  </a:lnTo>
                  <a:lnTo>
                    <a:pt x="2" y="276"/>
                  </a:lnTo>
                  <a:lnTo>
                    <a:pt x="4" y="274"/>
                  </a:lnTo>
                  <a:lnTo>
                    <a:pt x="5" y="271"/>
                  </a:lnTo>
                  <a:lnTo>
                    <a:pt x="10" y="269"/>
                  </a:lnTo>
                  <a:lnTo>
                    <a:pt x="19" y="264"/>
                  </a:lnTo>
                  <a:lnTo>
                    <a:pt x="27" y="261"/>
                  </a:lnTo>
                  <a:lnTo>
                    <a:pt x="31" y="259"/>
                  </a:lnTo>
                  <a:lnTo>
                    <a:pt x="32" y="256"/>
                  </a:lnTo>
                  <a:lnTo>
                    <a:pt x="36" y="256"/>
                  </a:lnTo>
                  <a:lnTo>
                    <a:pt x="39" y="251"/>
                  </a:lnTo>
                  <a:lnTo>
                    <a:pt x="39" y="249"/>
                  </a:lnTo>
                  <a:lnTo>
                    <a:pt x="41" y="247"/>
                  </a:lnTo>
                  <a:lnTo>
                    <a:pt x="42" y="242"/>
                  </a:lnTo>
                  <a:lnTo>
                    <a:pt x="42" y="235"/>
                  </a:lnTo>
                  <a:lnTo>
                    <a:pt x="42" y="234"/>
                  </a:lnTo>
                  <a:lnTo>
                    <a:pt x="42" y="232"/>
                  </a:lnTo>
                  <a:lnTo>
                    <a:pt x="39" y="227"/>
                  </a:lnTo>
                  <a:lnTo>
                    <a:pt x="39" y="224"/>
                  </a:lnTo>
                  <a:lnTo>
                    <a:pt x="36" y="222"/>
                  </a:lnTo>
                  <a:lnTo>
                    <a:pt x="32" y="220"/>
                  </a:lnTo>
                  <a:lnTo>
                    <a:pt x="31" y="219"/>
                  </a:lnTo>
                  <a:lnTo>
                    <a:pt x="24" y="217"/>
                  </a:lnTo>
                  <a:lnTo>
                    <a:pt x="17" y="215"/>
                  </a:lnTo>
                  <a:lnTo>
                    <a:pt x="12" y="214"/>
                  </a:lnTo>
                  <a:lnTo>
                    <a:pt x="10" y="212"/>
                  </a:lnTo>
                  <a:lnTo>
                    <a:pt x="9" y="210"/>
                  </a:lnTo>
                  <a:lnTo>
                    <a:pt x="7" y="208"/>
                  </a:lnTo>
                  <a:lnTo>
                    <a:pt x="7" y="205"/>
                  </a:lnTo>
                  <a:lnTo>
                    <a:pt x="7" y="200"/>
                  </a:lnTo>
                  <a:lnTo>
                    <a:pt x="7" y="198"/>
                  </a:lnTo>
                  <a:lnTo>
                    <a:pt x="9" y="195"/>
                  </a:lnTo>
                  <a:lnTo>
                    <a:pt x="10" y="193"/>
                  </a:lnTo>
                  <a:lnTo>
                    <a:pt x="14" y="193"/>
                  </a:lnTo>
                  <a:lnTo>
                    <a:pt x="17" y="193"/>
                  </a:lnTo>
                  <a:lnTo>
                    <a:pt x="22" y="193"/>
                  </a:lnTo>
                  <a:lnTo>
                    <a:pt x="31" y="192"/>
                  </a:lnTo>
                  <a:lnTo>
                    <a:pt x="32" y="190"/>
                  </a:lnTo>
                  <a:lnTo>
                    <a:pt x="36" y="190"/>
                  </a:lnTo>
                  <a:lnTo>
                    <a:pt x="39" y="187"/>
                  </a:lnTo>
                  <a:lnTo>
                    <a:pt x="42" y="185"/>
                  </a:lnTo>
                  <a:lnTo>
                    <a:pt x="46" y="182"/>
                  </a:lnTo>
                  <a:lnTo>
                    <a:pt x="47" y="175"/>
                  </a:lnTo>
                  <a:lnTo>
                    <a:pt x="49" y="172"/>
                  </a:lnTo>
                  <a:lnTo>
                    <a:pt x="49" y="170"/>
                  </a:lnTo>
                  <a:lnTo>
                    <a:pt x="49" y="168"/>
                  </a:lnTo>
                  <a:lnTo>
                    <a:pt x="46" y="160"/>
                  </a:lnTo>
                  <a:lnTo>
                    <a:pt x="44" y="156"/>
                  </a:lnTo>
                  <a:lnTo>
                    <a:pt x="44" y="151"/>
                  </a:lnTo>
                  <a:lnTo>
                    <a:pt x="46" y="150"/>
                  </a:lnTo>
                  <a:lnTo>
                    <a:pt x="46" y="148"/>
                  </a:lnTo>
                  <a:lnTo>
                    <a:pt x="47" y="145"/>
                  </a:lnTo>
                  <a:lnTo>
                    <a:pt x="49" y="143"/>
                  </a:lnTo>
                  <a:lnTo>
                    <a:pt x="54" y="140"/>
                  </a:lnTo>
                  <a:lnTo>
                    <a:pt x="54" y="138"/>
                  </a:lnTo>
                  <a:lnTo>
                    <a:pt x="56" y="136"/>
                  </a:lnTo>
                  <a:lnTo>
                    <a:pt x="59" y="136"/>
                  </a:lnTo>
                  <a:lnTo>
                    <a:pt x="63" y="136"/>
                  </a:lnTo>
                  <a:lnTo>
                    <a:pt x="68" y="136"/>
                  </a:lnTo>
                  <a:lnTo>
                    <a:pt x="71" y="136"/>
                  </a:lnTo>
                  <a:lnTo>
                    <a:pt x="74" y="133"/>
                  </a:lnTo>
                  <a:lnTo>
                    <a:pt x="79" y="131"/>
                  </a:lnTo>
                  <a:lnTo>
                    <a:pt x="81" y="128"/>
                  </a:lnTo>
                  <a:lnTo>
                    <a:pt x="83" y="124"/>
                  </a:lnTo>
                  <a:lnTo>
                    <a:pt x="84" y="121"/>
                  </a:lnTo>
                  <a:lnTo>
                    <a:pt x="84" y="119"/>
                  </a:lnTo>
                  <a:lnTo>
                    <a:pt x="83" y="116"/>
                  </a:lnTo>
                  <a:lnTo>
                    <a:pt x="81" y="114"/>
                  </a:lnTo>
                  <a:lnTo>
                    <a:pt x="76" y="109"/>
                  </a:lnTo>
                  <a:lnTo>
                    <a:pt x="73" y="104"/>
                  </a:lnTo>
                  <a:lnTo>
                    <a:pt x="71" y="101"/>
                  </a:lnTo>
                  <a:lnTo>
                    <a:pt x="71" y="98"/>
                  </a:lnTo>
                  <a:lnTo>
                    <a:pt x="71" y="96"/>
                  </a:lnTo>
                  <a:lnTo>
                    <a:pt x="71" y="93"/>
                  </a:lnTo>
                  <a:lnTo>
                    <a:pt x="73" y="89"/>
                  </a:lnTo>
                  <a:lnTo>
                    <a:pt x="76" y="86"/>
                  </a:lnTo>
                  <a:lnTo>
                    <a:pt x="79" y="86"/>
                  </a:lnTo>
                  <a:lnTo>
                    <a:pt x="83" y="84"/>
                  </a:lnTo>
                  <a:lnTo>
                    <a:pt x="86" y="84"/>
                  </a:lnTo>
                  <a:lnTo>
                    <a:pt x="88" y="86"/>
                  </a:lnTo>
                  <a:lnTo>
                    <a:pt x="91" y="86"/>
                  </a:lnTo>
                  <a:lnTo>
                    <a:pt x="93" y="89"/>
                  </a:lnTo>
                  <a:lnTo>
                    <a:pt x="100" y="93"/>
                  </a:lnTo>
                  <a:lnTo>
                    <a:pt x="105" y="98"/>
                  </a:lnTo>
                  <a:lnTo>
                    <a:pt x="108" y="99"/>
                  </a:lnTo>
                  <a:lnTo>
                    <a:pt x="111" y="101"/>
                  </a:lnTo>
                  <a:lnTo>
                    <a:pt x="115" y="101"/>
                  </a:lnTo>
                  <a:lnTo>
                    <a:pt x="118" y="99"/>
                  </a:lnTo>
                  <a:lnTo>
                    <a:pt x="121" y="98"/>
                  </a:lnTo>
                  <a:lnTo>
                    <a:pt x="126" y="94"/>
                  </a:lnTo>
                  <a:lnTo>
                    <a:pt x="128" y="93"/>
                  </a:lnTo>
                  <a:lnTo>
                    <a:pt x="130" y="91"/>
                  </a:lnTo>
                  <a:lnTo>
                    <a:pt x="131" y="86"/>
                  </a:lnTo>
                  <a:lnTo>
                    <a:pt x="131" y="82"/>
                  </a:lnTo>
                  <a:lnTo>
                    <a:pt x="133" y="79"/>
                  </a:lnTo>
                  <a:lnTo>
                    <a:pt x="133" y="72"/>
                  </a:lnTo>
                  <a:lnTo>
                    <a:pt x="131" y="66"/>
                  </a:lnTo>
                  <a:lnTo>
                    <a:pt x="130" y="57"/>
                  </a:lnTo>
                  <a:lnTo>
                    <a:pt x="128" y="51"/>
                  </a:lnTo>
                  <a:lnTo>
                    <a:pt x="126" y="47"/>
                  </a:lnTo>
                  <a:lnTo>
                    <a:pt x="125" y="40"/>
                  </a:lnTo>
                  <a:lnTo>
                    <a:pt x="121" y="35"/>
                  </a:lnTo>
                  <a:lnTo>
                    <a:pt x="121" y="32"/>
                  </a:lnTo>
                  <a:lnTo>
                    <a:pt x="120" y="27"/>
                  </a:lnTo>
                  <a:lnTo>
                    <a:pt x="120" y="24"/>
                  </a:lnTo>
                  <a:lnTo>
                    <a:pt x="120" y="19"/>
                  </a:lnTo>
                  <a:lnTo>
                    <a:pt x="120" y="15"/>
                  </a:lnTo>
                  <a:lnTo>
                    <a:pt x="121" y="14"/>
                  </a:lnTo>
                  <a:lnTo>
                    <a:pt x="121" y="10"/>
                  </a:lnTo>
                  <a:lnTo>
                    <a:pt x="123" y="9"/>
                  </a:lnTo>
                  <a:lnTo>
                    <a:pt x="125" y="5"/>
                  </a:lnTo>
                  <a:lnTo>
                    <a:pt x="126" y="3"/>
                  </a:lnTo>
                  <a:lnTo>
                    <a:pt x="130" y="2"/>
                  </a:lnTo>
                  <a:lnTo>
                    <a:pt x="133" y="0"/>
                  </a:lnTo>
                  <a:lnTo>
                    <a:pt x="136" y="0"/>
                  </a:lnTo>
                  <a:lnTo>
                    <a:pt x="142" y="0"/>
                  </a:lnTo>
                  <a:lnTo>
                    <a:pt x="145" y="0"/>
                  </a:lnTo>
                  <a:lnTo>
                    <a:pt x="147" y="2"/>
                  </a:lnTo>
                  <a:lnTo>
                    <a:pt x="150" y="3"/>
                  </a:lnTo>
                  <a:lnTo>
                    <a:pt x="153" y="5"/>
                  </a:lnTo>
                  <a:lnTo>
                    <a:pt x="155" y="9"/>
                  </a:lnTo>
                  <a:lnTo>
                    <a:pt x="157" y="12"/>
                  </a:lnTo>
                  <a:lnTo>
                    <a:pt x="158" y="15"/>
                  </a:lnTo>
                  <a:lnTo>
                    <a:pt x="158" y="19"/>
                  </a:lnTo>
                  <a:lnTo>
                    <a:pt x="158" y="24"/>
                  </a:lnTo>
                  <a:lnTo>
                    <a:pt x="158" y="29"/>
                  </a:lnTo>
                  <a:lnTo>
                    <a:pt x="157" y="34"/>
                  </a:lnTo>
                  <a:lnTo>
                    <a:pt x="155" y="39"/>
                  </a:lnTo>
                  <a:lnTo>
                    <a:pt x="153" y="44"/>
                  </a:lnTo>
                  <a:lnTo>
                    <a:pt x="150" y="51"/>
                  </a:lnTo>
                  <a:lnTo>
                    <a:pt x="148" y="52"/>
                  </a:lnTo>
                  <a:lnTo>
                    <a:pt x="147" y="59"/>
                  </a:lnTo>
                  <a:lnTo>
                    <a:pt x="147" y="64"/>
                  </a:lnTo>
                  <a:lnTo>
                    <a:pt x="145" y="71"/>
                  </a:lnTo>
                  <a:lnTo>
                    <a:pt x="145" y="84"/>
                  </a:lnTo>
                  <a:lnTo>
                    <a:pt x="145" y="94"/>
                  </a:lnTo>
                  <a:lnTo>
                    <a:pt x="145" y="98"/>
                  </a:lnTo>
                  <a:lnTo>
                    <a:pt x="147" y="99"/>
                  </a:lnTo>
                  <a:lnTo>
                    <a:pt x="148" y="103"/>
                  </a:lnTo>
                  <a:lnTo>
                    <a:pt x="150" y="106"/>
                  </a:lnTo>
                  <a:lnTo>
                    <a:pt x="153" y="108"/>
                  </a:lnTo>
                  <a:lnTo>
                    <a:pt x="155" y="109"/>
                  </a:lnTo>
                  <a:lnTo>
                    <a:pt x="158" y="109"/>
                  </a:lnTo>
                  <a:lnTo>
                    <a:pt x="165" y="113"/>
                  </a:lnTo>
                  <a:lnTo>
                    <a:pt x="172" y="113"/>
                  </a:lnTo>
                  <a:lnTo>
                    <a:pt x="175" y="113"/>
                  </a:lnTo>
                  <a:lnTo>
                    <a:pt x="180" y="111"/>
                  </a:lnTo>
                  <a:lnTo>
                    <a:pt x="182" y="111"/>
                  </a:lnTo>
                  <a:lnTo>
                    <a:pt x="184" y="109"/>
                  </a:lnTo>
                  <a:lnTo>
                    <a:pt x="184" y="109"/>
                  </a:lnTo>
                  <a:lnTo>
                    <a:pt x="187" y="108"/>
                  </a:lnTo>
                  <a:lnTo>
                    <a:pt x="187" y="104"/>
                  </a:lnTo>
                  <a:lnTo>
                    <a:pt x="189" y="103"/>
                  </a:lnTo>
                  <a:lnTo>
                    <a:pt x="189" y="99"/>
                  </a:lnTo>
                  <a:lnTo>
                    <a:pt x="190" y="89"/>
                  </a:lnTo>
                  <a:lnTo>
                    <a:pt x="195" y="79"/>
                  </a:lnTo>
                  <a:lnTo>
                    <a:pt x="199" y="74"/>
                  </a:lnTo>
                  <a:lnTo>
                    <a:pt x="200" y="71"/>
                  </a:lnTo>
                  <a:lnTo>
                    <a:pt x="204" y="67"/>
                  </a:lnTo>
                  <a:lnTo>
                    <a:pt x="205" y="66"/>
                  </a:lnTo>
                  <a:lnTo>
                    <a:pt x="207" y="64"/>
                  </a:lnTo>
                  <a:lnTo>
                    <a:pt x="212" y="62"/>
                  </a:lnTo>
                  <a:lnTo>
                    <a:pt x="215" y="62"/>
                  </a:lnTo>
                  <a:lnTo>
                    <a:pt x="217" y="62"/>
                  </a:lnTo>
                  <a:lnTo>
                    <a:pt x="219" y="64"/>
                  </a:lnTo>
                  <a:lnTo>
                    <a:pt x="221" y="66"/>
                  </a:lnTo>
                  <a:lnTo>
                    <a:pt x="222" y="67"/>
                  </a:lnTo>
                  <a:lnTo>
                    <a:pt x="224" y="71"/>
                  </a:lnTo>
                  <a:lnTo>
                    <a:pt x="224" y="76"/>
                  </a:lnTo>
                  <a:lnTo>
                    <a:pt x="224" y="81"/>
                  </a:lnTo>
                  <a:lnTo>
                    <a:pt x="222" y="82"/>
                  </a:lnTo>
                  <a:lnTo>
                    <a:pt x="221" y="86"/>
                  </a:lnTo>
                  <a:lnTo>
                    <a:pt x="219" y="94"/>
                  </a:lnTo>
                  <a:lnTo>
                    <a:pt x="212" y="101"/>
                  </a:lnTo>
                  <a:lnTo>
                    <a:pt x="204" y="108"/>
                  </a:lnTo>
                  <a:lnTo>
                    <a:pt x="202" y="109"/>
                  </a:lnTo>
                  <a:lnTo>
                    <a:pt x="202" y="113"/>
                  </a:lnTo>
                  <a:lnTo>
                    <a:pt x="199" y="119"/>
                  </a:lnTo>
                  <a:lnTo>
                    <a:pt x="199" y="124"/>
                  </a:lnTo>
                  <a:lnTo>
                    <a:pt x="199" y="128"/>
                  </a:lnTo>
                  <a:lnTo>
                    <a:pt x="200" y="131"/>
                  </a:lnTo>
                  <a:lnTo>
                    <a:pt x="202" y="133"/>
                  </a:lnTo>
                  <a:lnTo>
                    <a:pt x="204" y="135"/>
                  </a:lnTo>
                  <a:lnTo>
                    <a:pt x="205" y="136"/>
                  </a:lnTo>
                  <a:lnTo>
                    <a:pt x="210" y="140"/>
                  </a:lnTo>
                  <a:lnTo>
                    <a:pt x="212" y="140"/>
                  </a:lnTo>
                  <a:lnTo>
                    <a:pt x="215" y="141"/>
                  </a:lnTo>
                  <a:lnTo>
                    <a:pt x="219" y="140"/>
                  </a:lnTo>
                  <a:lnTo>
                    <a:pt x="221" y="140"/>
                  </a:lnTo>
                  <a:lnTo>
                    <a:pt x="224" y="136"/>
                  </a:lnTo>
                  <a:lnTo>
                    <a:pt x="227" y="131"/>
                  </a:lnTo>
                  <a:lnTo>
                    <a:pt x="231" y="130"/>
                  </a:lnTo>
                  <a:lnTo>
                    <a:pt x="232" y="128"/>
                  </a:lnTo>
                  <a:lnTo>
                    <a:pt x="236" y="124"/>
                  </a:lnTo>
                  <a:lnTo>
                    <a:pt x="239" y="124"/>
                  </a:lnTo>
                  <a:lnTo>
                    <a:pt x="242" y="123"/>
                  </a:lnTo>
                  <a:lnTo>
                    <a:pt x="244" y="123"/>
                  </a:lnTo>
                  <a:lnTo>
                    <a:pt x="247" y="124"/>
                  </a:lnTo>
                  <a:lnTo>
                    <a:pt x="247" y="124"/>
                  </a:lnTo>
                  <a:lnTo>
                    <a:pt x="249" y="124"/>
                  </a:lnTo>
                  <a:lnTo>
                    <a:pt x="251" y="128"/>
                  </a:lnTo>
                  <a:lnTo>
                    <a:pt x="252" y="131"/>
                  </a:lnTo>
                  <a:lnTo>
                    <a:pt x="254" y="133"/>
                  </a:lnTo>
                  <a:lnTo>
                    <a:pt x="254" y="136"/>
                  </a:lnTo>
                  <a:lnTo>
                    <a:pt x="254" y="138"/>
                  </a:lnTo>
                  <a:lnTo>
                    <a:pt x="254" y="140"/>
                  </a:lnTo>
                  <a:lnTo>
                    <a:pt x="252" y="143"/>
                  </a:lnTo>
                  <a:lnTo>
                    <a:pt x="251" y="145"/>
                  </a:lnTo>
                  <a:lnTo>
                    <a:pt x="247" y="148"/>
                  </a:lnTo>
                  <a:lnTo>
                    <a:pt x="242" y="153"/>
                  </a:lnTo>
                  <a:lnTo>
                    <a:pt x="239" y="156"/>
                  </a:lnTo>
                  <a:lnTo>
                    <a:pt x="234" y="160"/>
                  </a:lnTo>
                  <a:lnTo>
                    <a:pt x="231" y="163"/>
                  </a:lnTo>
                  <a:lnTo>
                    <a:pt x="231" y="165"/>
                  </a:lnTo>
                  <a:lnTo>
                    <a:pt x="229" y="166"/>
                  </a:lnTo>
                  <a:lnTo>
                    <a:pt x="229" y="175"/>
                  </a:lnTo>
                  <a:lnTo>
                    <a:pt x="227" y="187"/>
                  </a:lnTo>
                  <a:lnTo>
                    <a:pt x="229" y="200"/>
                  </a:lnTo>
                  <a:lnTo>
                    <a:pt x="231" y="212"/>
                  </a:lnTo>
                  <a:lnTo>
                    <a:pt x="232" y="224"/>
                  </a:lnTo>
                  <a:lnTo>
                    <a:pt x="232" y="229"/>
                  </a:lnTo>
                  <a:lnTo>
                    <a:pt x="236" y="232"/>
                  </a:lnTo>
                  <a:lnTo>
                    <a:pt x="237" y="235"/>
                  </a:lnTo>
                  <a:lnTo>
                    <a:pt x="239" y="237"/>
                  </a:lnTo>
                  <a:lnTo>
                    <a:pt x="242" y="239"/>
                  </a:lnTo>
                  <a:lnTo>
                    <a:pt x="246" y="240"/>
                  </a:lnTo>
                  <a:lnTo>
                    <a:pt x="247" y="244"/>
                  </a:lnTo>
                  <a:lnTo>
                    <a:pt x="249" y="247"/>
                  </a:lnTo>
                  <a:lnTo>
                    <a:pt x="249" y="249"/>
                  </a:lnTo>
                  <a:lnTo>
                    <a:pt x="249" y="252"/>
                  </a:lnTo>
                  <a:lnTo>
                    <a:pt x="249" y="256"/>
                  </a:lnTo>
                  <a:lnTo>
                    <a:pt x="247" y="259"/>
                  </a:lnTo>
                  <a:lnTo>
                    <a:pt x="244" y="261"/>
                  </a:lnTo>
                  <a:lnTo>
                    <a:pt x="244" y="262"/>
                  </a:lnTo>
                  <a:lnTo>
                    <a:pt x="241" y="262"/>
                  </a:lnTo>
                  <a:lnTo>
                    <a:pt x="239" y="264"/>
                  </a:lnTo>
                  <a:lnTo>
                    <a:pt x="236" y="262"/>
                  </a:lnTo>
                  <a:lnTo>
                    <a:pt x="232" y="262"/>
                  </a:lnTo>
                  <a:lnTo>
                    <a:pt x="231" y="262"/>
                  </a:lnTo>
                  <a:lnTo>
                    <a:pt x="227" y="264"/>
                  </a:lnTo>
                  <a:lnTo>
                    <a:pt x="224" y="267"/>
                  </a:lnTo>
                  <a:lnTo>
                    <a:pt x="222" y="271"/>
                  </a:lnTo>
                  <a:lnTo>
                    <a:pt x="221" y="272"/>
                  </a:lnTo>
                  <a:lnTo>
                    <a:pt x="222" y="276"/>
                  </a:lnTo>
                  <a:lnTo>
                    <a:pt x="224" y="281"/>
                  </a:lnTo>
                  <a:lnTo>
                    <a:pt x="227" y="286"/>
                  </a:lnTo>
                  <a:lnTo>
                    <a:pt x="231" y="289"/>
                  </a:lnTo>
                  <a:lnTo>
                    <a:pt x="232" y="293"/>
                  </a:lnTo>
                  <a:lnTo>
                    <a:pt x="232" y="298"/>
                  </a:lnTo>
                  <a:lnTo>
                    <a:pt x="231" y="298"/>
                  </a:lnTo>
                  <a:lnTo>
                    <a:pt x="231" y="299"/>
                  </a:lnTo>
                  <a:lnTo>
                    <a:pt x="227" y="303"/>
                  </a:lnTo>
                  <a:lnTo>
                    <a:pt x="224" y="303"/>
                  </a:lnTo>
                  <a:lnTo>
                    <a:pt x="222" y="304"/>
                  </a:lnTo>
                  <a:lnTo>
                    <a:pt x="219" y="303"/>
                  </a:lnTo>
                  <a:lnTo>
                    <a:pt x="217" y="303"/>
                  </a:lnTo>
                  <a:lnTo>
                    <a:pt x="215" y="299"/>
                  </a:lnTo>
                  <a:lnTo>
                    <a:pt x="210" y="294"/>
                  </a:lnTo>
                  <a:lnTo>
                    <a:pt x="205" y="289"/>
                  </a:lnTo>
                  <a:lnTo>
                    <a:pt x="204" y="287"/>
                  </a:lnTo>
                  <a:lnTo>
                    <a:pt x="200" y="286"/>
                  </a:lnTo>
                  <a:lnTo>
                    <a:pt x="199" y="284"/>
                  </a:lnTo>
                  <a:lnTo>
                    <a:pt x="195" y="284"/>
                  </a:lnTo>
                  <a:lnTo>
                    <a:pt x="192" y="284"/>
                  </a:lnTo>
                  <a:lnTo>
                    <a:pt x="187" y="286"/>
                  </a:lnTo>
                  <a:lnTo>
                    <a:pt x="185" y="286"/>
                  </a:lnTo>
                  <a:lnTo>
                    <a:pt x="184" y="287"/>
                  </a:lnTo>
                  <a:lnTo>
                    <a:pt x="182" y="291"/>
                  </a:lnTo>
                  <a:lnTo>
                    <a:pt x="178" y="294"/>
                  </a:lnTo>
                  <a:lnTo>
                    <a:pt x="178" y="298"/>
                  </a:lnTo>
                  <a:lnTo>
                    <a:pt x="175" y="301"/>
                  </a:lnTo>
                  <a:lnTo>
                    <a:pt x="173" y="303"/>
                  </a:lnTo>
                  <a:lnTo>
                    <a:pt x="172" y="304"/>
                  </a:lnTo>
                  <a:lnTo>
                    <a:pt x="170" y="306"/>
                  </a:lnTo>
                  <a:lnTo>
                    <a:pt x="163" y="306"/>
                  </a:lnTo>
                  <a:lnTo>
                    <a:pt x="158" y="304"/>
                  </a:lnTo>
                  <a:lnTo>
                    <a:pt x="153" y="304"/>
                  </a:lnTo>
                  <a:lnTo>
                    <a:pt x="150" y="306"/>
                  </a:lnTo>
                  <a:lnTo>
                    <a:pt x="147" y="306"/>
                  </a:lnTo>
                  <a:lnTo>
                    <a:pt x="143" y="308"/>
                  </a:lnTo>
                  <a:lnTo>
                    <a:pt x="142" y="311"/>
                  </a:lnTo>
                  <a:lnTo>
                    <a:pt x="138" y="313"/>
                  </a:lnTo>
                  <a:lnTo>
                    <a:pt x="136" y="316"/>
                  </a:lnTo>
                  <a:lnTo>
                    <a:pt x="133" y="318"/>
                  </a:lnTo>
                  <a:lnTo>
                    <a:pt x="131" y="318"/>
                  </a:lnTo>
                  <a:lnTo>
                    <a:pt x="128" y="318"/>
                  </a:lnTo>
                  <a:close/>
                </a:path>
              </a:pathLst>
            </a:custGeom>
            <a:solidFill>
              <a:srgbClr val="C32D9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03" name="Freeform 4"/>
            <p:cNvSpPr>
              <a:spLocks/>
            </p:cNvSpPr>
            <p:nvPr userDrawn="1"/>
          </p:nvSpPr>
          <p:spPr bwMode="auto">
            <a:xfrm>
              <a:off x="5494" y="4030"/>
              <a:ext cx="100" cy="201"/>
            </a:xfrm>
            <a:custGeom>
              <a:avLst/>
              <a:gdLst/>
              <a:ahLst/>
              <a:cxnLst>
                <a:cxn ang="0">
                  <a:pos x="120" y="319"/>
                </a:cxn>
                <a:cxn ang="0">
                  <a:pos x="113" y="311"/>
                </a:cxn>
                <a:cxn ang="0">
                  <a:pos x="108" y="299"/>
                </a:cxn>
                <a:cxn ang="0">
                  <a:pos x="96" y="298"/>
                </a:cxn>
                <a:cxn ang="0">
                  <a:pos x="89" y="301"/>
                </a:cxn>
                <a:cxn ang="0">
                  <a:pos x="83" y="309"/>
                </a:cxn>
                <a:cxn ang="0">
                  <a:pos x="71" y="309"/>
                </a:cxn>
                <a:cxn ang="0">
                  <a:pos x="64" y="301"/>
                </a:cxn>
                <a:cxn ang="0">
                  <a:pos x="69" y="282"/>
                </a:cxn>
                <a:cxn ang="0">
                  <a:pos x="61" y="276"/>
                </a:cxn>
                <a:cxn ang="0">
                  <a:pos x="42" y="279"/>
                </a:cxn>
                <a:cxn ang="0">
                  <a:pos x="19" y="294"/>
                </a:cxn>
                <a:cxn ang="0">
                  <a:pos x="5" y="293"/>
                </a:cxn>
                <a:cxn ang="0">
                  <a:pos x="0" y="282"/>
                </a:cxn>
                <a:cxn ang="0">
                  <a:pos x="5" y="271"/>
                </a:cxn>
                <a:cxn ang="0">
                  <a:pos x="31" y="259"/>
                </a:cxn>
                <a:cxn ang="0">
                  <a:pos x="39" y="249"/>
                </a:cxn>
                <a:cxn ang="0">
                  <a:pos x="42" y="234"/>
                </a:cxn>
                <a:cxn ang="0">
                  <a:pos x="36" y="222"/>
                </a:cxn>
                <a:cxn ang="0">
                  <a:pos x="17" y="215"/>
                </a:cxn>
                <a:cxn ang="0">
                  <a:pos x="7" y="208"/>
                </a:cxn>
                <a:cxn ang="0">
                  <a:pos x="9" y="195"/>
                </a:cxn>
                <a:cxn ang="0">
                  <a:pos x="22" y="193"/>
                </a:cxn>
                <a:cxn ang="0">
                  <a:pos x="39" y="187"/>
                </a:cxn>
                <a:cxn ang="0">
                  <a:pos x="49" y="172"/>
                </a:cxn>
                <a:cxn ang="0">
                  <a:pos x="44" y="156"/>
                </a:cxn>
                <a:cxn ang="0">
                  <a:pos x="47" y="145"/>
                </a:cxn>
                <a:cxn ang="0">
                  <a:pos x="56" y="136"/>
                </a:cxn>
                <a:cxn ang="0">
                  <a:pos x="71" y="136"/>
                </a:cxn>
                <a:cxn ang="0">
                  <a:pos x="83" y="124"/>
                </a:cxn>
                <a:cxn ang="0">
                  <a:pos x="81" y="114"/>
                </a:cxn>
                <a:cxn ang="0">
                  <a:pos x="71" y="98"/>
                </a:cxn>
                <a:cxn ang="0">
                  <a:pos x="76" y="86"/>
                </a:cxn>
                <a:cxn ang="0">
                  <a:pos x="88" y="86"/>
                </a:cxn>
                <a:cxn ang="0">
                  <a:pos x="105" y="98"/>
                </a:cxn>
                <a:cxn ang="0">
                  <a:pos x="118" y="99"/>
                </a:cxn>
                <a:cxn ang="0">
                  <a:pos x="130" y="91"/>
                </a:cxn>
                <a:cxn ang="0">
                  <a:pos x="133" y="72"/>
                </a:cxn>
                <a:cxn ang="0">
                  <a:pos x="126" y="47"/>
                </a:cxn>
                <a:cxn ang="0">
                  <a:pos x="120" y="27"/>
                </a:cxn>
                <a:cxn ang="0">
                  <a:pos x="121" y="14"/>
                </a:cxn>
                <a:cxn ang="0">
                  <a:pos x="126" y="3"/>
                </a:cxn>
                <a:cxn ang="0">
                  <a:pos x="142" y="0"/>
                </a:cxn>
                <a:cxn ang="0">
                  <a:pos x="153" y="5"/>
                </a:cxn>
                <a:cxn ang="0">
                  <a:pos x="158" y="19"/>
                </a:cxn>
                <a:cxn ang="0">
                  <a:pos x="155" y="39"/>
                </a:cxn>
                <a:cxn ang="0">
                  <a:pos x="147" y="59"/>
                </a:cxn>
                <a:cxn ang="0">
                  <a:pos x="145" y="94"/>
                </a:cxn>
                <a:cxn ang="0">
                  <a:pos x="150" y="106"/>
                </a:cxn>
              </a:cxnLst>
              <a:rect l="0" t="0" r="r" b="b"/>
              <a:pathLst>
                <a:path w="158" h="319">
                  <a:moveTo>
                    <a:pt x="128" y="318"/>
                  </a:moveTo>
                  <a:lnTo>
                    <a:pt x="125" y="319"/>
                  </a:lnTo>
                  <a:lnTo>
                    <a:pt x="121" y="319"/>
                  </a:lnTo>
                  <a:lnTo>
                    <a:pt x="120" y="319"/>
                  </a:lnTo>
                  <a:lnTo>
                    <a:pt x="118" y="318"/>
                  </a:lnTo>
                  <a:lnTo>
                    <a:pt x="116" y="318"/>
                  </a:lnTo>
                  <a:lnTo>
                    <a:pt x="116" y="314"/>
                  </a:lnTo>
                  <a:lnTo>
                    <a:pt x="113" y="311"/>
                  </a:lnTo>
                  <a:lnTo>
                    <a:pt x="113" y="306"/>
                  </a:lnTo>
                  <a:lnTo>
                    <a:pt x="111" y="304"/>
                  </a:lnTo>
                  <a:lnTo>
                    <a:pt x="110" y="303"/>
                  </a:lnTo>
                  <a:lnTo>
                    <a:pt x="108" y="299"/>
                  </a:lnTo>
                  <a:lnTo>
                    <a:pt x="106" y="299"/>
                  </a:lnTo>
                  <a:lnTo>
                    <a:pt x="103" y="298"/>
                  </a:lnTo>
                  <a:lnTo>
                    <a:pt x="100" y="298"/>
                  </a:lnTo>
                  <a:lnTo>
                    <a:pt x="96" y="298"/>
                  </a:lnTo>
                  <a:lnTo>
                    <a:pt x="94" y="298"/>
                  </a:lnTo>
                  <a:lnTo>
                    <a:pt x="93" y="298"/>
                  </a:lnTo>
                  <a:lnTo>
                    <a:pt x="91" y="299"/>
                  </a:lnTo>
                  <a:lnTo>
                    <a:pt x="89" y="301"/>
                  </a:lnTo>
                  <a:lnTo>
                    <a:pt x="88" y="304"/>
                  </a:lnTo>
                  <a:lnTo>
                    <a:pt x="84" y="308"/>
                  </a:lnTo>
                  <a:lnTo>
                    <a:pt x="84" y="309"/>
                  </a:lnTo>
                  <a:lnTo>
                    <a:pt x="83" y="309"/>
                  </a:lnTo>
                  <a:lnTo>
                    <a:pt x="79" y="311"/>
                  </a:lnTo>
                  <a:lnTo>
                    <a:pt x="76" y="311"/>
                  </a:lnTo>
                  <a:lnTo>
                    <a:pt x="73" y="311"/>
                  </a:lnTo>
                  <a:lnTo>
                    <a:pt x="71" y="309"/>
                  </a:lnTo>
                  <a:lnTo>
                    <a:pt x="68" y="308"/>
                  </a:lnTo>
                  <a:lnTo>
                    <a:pt x="66" y="306"/>
                  </a:lnTo>
                  <a:lnTo>
                    <a:pt x="64" y="304"/>
                  </a:lnTo>
                  <a:lnTo>
                    <a:pt x="64" y="301"/>
                  </a:lnTo>
                  <a:lnTo>
                    <a:pt x="64" y="299"/>
                  </a:lnTo>
                  <a:lnTo>
                    <a:pt x="66" y="294"/>
                  </a:lnTo>
                  <a:lnTo>
                    <a:pt x="69" y="284"/>
                  </a:lnTo>
                  <a:lnTo>
                    <a:pt x="69" y="282"/>
                  </a:lnTo>
                  <a:lnTo>
                    <a:pt x="69" y="279"/>
                  </a:lnTo>
                  <a:lnTo>
                    <a:pt x="68" y="279"/>
                  </a:lnTo>
                  <a:lnTo>
                    <a:pt x="68" y="277"/>
                  </a:lnTo>
                  <a:lnTo>
                    <a:pt x="61" y="276"/>
                  </a:lnTo>
                  <a:lnTo>
                    <a:pt x="56" y="276"/>
                  </a:lnTo>
                  <a:lnTo>
                    <a:pt x="51" y="276"/>
                  </a:lnTo>
                  <a:lnTo>
                    <a:pt x="47" y="277"/>
                  </a:lnTo>
                  <a:lnTo>
                    <a:pt x="42" y="279"/>
                  </a:lnTo>
                  <a:lnTo>
                    <a:pt x="39" y="282"/>
                  </a:lnTo>
                  <a:lnTo>
                    <a:pt x="31" y="287"/>
                  </a:lnTo>
                  <a:lnTo>
                    <a:pt x="22" y="293"/>
                  </a:lnTo>
                  <a:lnTo>
                    <a:pt x="19" y="294"/>
                  </a:lnTo>
                  <a:lnTo>
                    <a:pt x="16" y="296"/>
                  </a:lnTo>
                  <a:lnTo>
                    <a:pt x="12" y="296"/>
                  </a:lnTo>
                  <a:lnTo>
                    <a:pt x="9" y="294"/>
                  </a:lnTo>
                  <a:lnTo>
                    <a:pt x="5" y="293"/>
                  </a:lnTo>
                  <a:lnTo>
                    <a:pt x="4" y="291"/>
                  </a:lnTo>
                  <a:lnTo>
                    <a:pt x="2" y="287"/>
                  </a:lnTo>
                  <a:lnTo>
                    <a:pt x="0" y="284"/>
                  </a:lnTo>
                  <a:lnTo>
                    <a:pt x="0" y="282"/>
                  </a:lnTo>
                  <a:lnTo>
                    <a:pt x="0" y="279"/>
                  </a:lnTo>
                  <a:lnTo>
                    <a:pt x="2" y="276"/>
                  </a:lnTo>
                  <a:lnTo>
                    <a:pt x="4" y="274"/>
                  </a:lnTo>
                  <a:lnTo>
                    <a:pt x="5" y="271"/>
                  </a:lnTo>
                  <a:lnTo>
                    <a:pt x="10" y="269"/>
                  </a:lnTo>
                  <a:lnTo>
                    <a:pt x="19" y="264"/>
                  </a:lnTo>
                  <a:lnTo>
                    <a:pt x="27" y="261"/>
                  </a:lnTo>
                  <a:lnTo>
                    <a:pt x="31" y="259"/>
                  </a:lnTo>
                  <a:lnTo>
                    <a:pt x="32" y="256"/>
                  </a:lnTo>
                  <a:lnTo>
                    <a:pt x="36" y="256"/>
                  </a:lnTo>
                  <a:lnTo>
                    <a:pt x="39" y="251"/>
                  </a:lnTo>
                  <a:lnTo>
                    <a:pt x="39" y="249"/>
                  </a:lnTo>
                  <a:lnTo>
                    <a:pt x="41" y="247"/>
                  </a:lnTo>
                  <a:lnTo>
                    <a:pt x="42" y="242"/>
                  </a:lnTo>
                  <a:lnTo>
                    <a:pt x="42" y="235"/>
                  </a:lnTo>
                  <a:lnTo>
                    <a:pt x="42" y="234"/>
                  </a:lnTo>
                  <a:lnTo>
                    <a:pt x="42" y="232"/>
                  </a:lnTo>
                  <a:lnTo>
                    <a:pt x="39" y="227"/>
                  </a:lnTo>
                  <a:lnTo>
                    <a:pt x="39" y="224"/>
                  </a:lnTo>
                  <a:lnTo>
                    <a:pt x="36" y="222"/>
                  </a:lnTo>
                  <a:lnTo>
                    <a:pt x="32" y="220"/>
                  </a:lnTo>
                  <a:lnTo>
                    <a:pt x="31" y="219"/>
                  </a:lnTo>
                  <a:lnTo>
                    <a:pt x="24" y="217"/>
                  </a:lnTo>
                  <a:lnTo>
                    <a:pt x="17" y="215"/>
                  </a:lnTo>
                  <a:lnTo>
                    <a:pt x="12" y="214"/>
                  </a:lnTo>
                  <a:lnTo>
                    <a:pt x="10" y="212"/>
                  </a:lnTo>
                  <a:lnTo>
                    <a:pt x="9" y="210"/>
                  </a:lnTo>
                  <a:lnTo>
                    <a:pt x="7" y="208"/>
                  </a:lnTo>
                  <a:lnTo>
                    <a:pt x="7" y="205"/>
                  </a:lnTo>
                  <a:lnTo>
                    <a:pt x="7" y="200"/>
                  </a:lnTo>
                  <a:lnTo>
                    <a:pt x="7" y="198"/>
                  </a:lnTo>
                  <a:lnTo>
                    <a:pt x="9" y="195"/>
                  </a:lnTo>
                  <a:lnTo>
                    <a:pt x="10" y="193"/>
                  </a:lnTo>
                  <a:lnTo>
                    <a:pt x="14" y="193"/>
                  </a:lnTo>
                  <a:lnTo>
                    <a:pt x="17" y="193"/>
                  </a:lnTo>
                  <a:lnTo>
                    <a:pt x="22" y="193"/>
                  </a:lnTo>
                  <a:lnTo>
                    <a:pt x="31" y="192"/>
                  </a:lnTo>
                  <a:lnTo>
                    <a:pt x="32" y="190"/>
                  </a:lnTo>
                  <a:lnTo>
                    <a:pt x="36" y="190"/>
                  </a:lnTo>
                  <a:lnTo>
                    <a:pt x="39" y="187"/>
                  </a:lnTo>
                  <a:lnTo>
                    <a:pt x="42" y="185"/>
                  </a:lnTo>
                  <a:lnTo>
                    <a:pt x="46" y="182"/>
                  </a:lnTo>
                  <a:lnTo>
                    <a:pt x="47" y="175"/>
                  </a:lnTo>
                  <a:lnTo>
                    <a:pt x="49" y="172"/>
                  </a:lnTo>
                  <a:lnTo>
                    <a:pt x="49" y="170"/>
                  </a:lnTo>
                  <a:lnTo>
                    <a:pt x="49" y="168"/>
                  </a:lnTo>
                  <a:lnTo>
                    <a:pt x="46" y="160"/>
                  </a:lnTo>
                  <a:lnTo>
                    <a:pt x="44" y="156"/>
                  </a:lnTo>
                  <a:lnTo>
                    <a:pt x="44" y="151"/>
                  </a:lnTo>
                  <a:lnTo>
                    <a:pt x="46" y="150"/>
                  </a:lnTo>
                  <a:lnTo>
                    <a:pt x="46" y="148"/>
                  </a:lnTo>
                  <a:lnTo>
                    <a:pt x="47" y="145"/>
                  </a:lnTo>
                  <a:lnTo>
                    <a:pt x="49" y="143"/>
                  </a:lnTo>
                  <a:lnTo>
                    <a:pt x="54" y="140"/>
                  </a:lnTo>
                  <a:lnTo>
                    <a:pt x="54" y="138"/>
                  </a:lnTo>
                  <a:lnTo>
                    <a:pt x="56" y="136"/>
                  </a:lnTo>
                  <a:lnTo>
                    <a:pt x="59" y="136"/>
                  </a:lnTo>
                  <a:lnTo>
                    <a:pt x="63" y="136"/>
                  </a:lnTo>
                  <a:lnTo>
                    <a:pt x="68" y="136"/>
                  </a:lnTo>
                  <a:lnTo>
                    <a:pt x="71" y="136"/>
                  </a:lnTo>
                  <a:lnTo>
                    <a:pt x="74" y="133"/>
                  </a:lnTo>
                  <a:lnTo>
                    <a:pt x="79" y="131"/>
                  </a:lnTo>
                  <a:lnTo>
                    <a:pt x="81" y="128"/>
                  </a:lnTo>
                  <a:lnTo>
                    <a:pt x="83" y="124"/>
                  </a:lnTo>
                  <a:lnTo>
                    <a:pt x="84" y="121"/>
                  </a:lnTo>
                  <a:lnTo>
                    <a:pt x="84" y="119"/>
                  </a:lnTo>
                  <a:lnTo>
                    <a:pt x="83" y="116"/>
                  </a:lnTo>
                  <a:lnTo>
                    <a:pt x="81" y="114"/>
                  </a:lnTo>
                  <a:lnTo>
                    <a:pt x="76" y="109"/>
                  </a:lnTo>
                  <a:lnTo>
                    <a:pt x="73" y="104"/>
                  </a:lnTo>
                  <a:lnTo>
                    <a:pt x="71" y="101"/>
                  </a:lnTo>
                  <a:lnTo>
                    <a:pt x="71" y="98"/>
                  </a:lnTo>
                  <a:lnTo>
                    <a:pt x="71" y="96"/>
                  </a:lnTo>
                  <a:lnTo>
                    <a:pt x="71" y="93"/>
                  </a:lnTo>
                  <a:lnTo>
                    <a:pt x="73" y="89"/>
                  </a:lnTo>
                  <a:lnTo>
                    <a:pt x="76" y="86"/>
                  </a:lnTo>
                  <a:lnTo>
                    <a:pt x="79" y="86"/>
                  </a:lnTo>
                  <a:lnTo>
                    <a:pt x="83" y="84"/>
                  </a:lnTo>
                  <a:lnTo>
                    <a:pt x="86" y="84"/>
                  </a:lnTo>
                  <a:lnTo>
                    <a:pt x="88" y="86"/>
                  </a:lnTo>
                  <a:lnTo>
                    <a:pt x="91" y="86"/>
                  </a:lnTo>
                  <a:lnTo>
                    <a:pt x="93" y="89"/>
                  </a:lnTo>
                  <a:lnTo>
                    <a:pt x="100" y="93"/>
                  </a:lnTo>
                  <a:lnTo>
                    <a:pt x="105" y="98"/>
                  </a:lnTo>
                  <a:lnTo>
                    <a:pt x="108" y="99"/>
                  </a:lnTo>
                  <a:lnTo>
                    <a:pt x="111" y="101"/>
                  </a:lnTo>
                  <a:lnTo>
                    <a:pt x="115" y="101"/>
                  </a:lnTo>
                  <a:lnTo>
                    <a:pt x="118" y="99"/>
                  </a:lnTo>
                  <a:lnTo>
                    <a:pt x="121" y="98"/>
                  </a:lnTo>
                  <a:lnTo>
                    <a:pt x="126" y="94"/>
                  </a:lnTo>
                  <a:lnTo>
                    <a:pt x="128" y="93"/>
                  </a:lnTo>
                  <a:lnTo>
                    <a:pt x="130" y="91"/>
                  </a:lnTo>
                  <a:lnTo>
                    <a:pt x="131" y="86"/>
                  </a:lnTo>
                  <a:lnTo>
                    <a:pt x="131" y="82"/>
                  </a:lnTo>
                  <a:lnTo>
                    <a:pt x="133" y="79"/>
                  </a:lnTo>
                  <a:lnTo>
                    <a:pt x="133" y="72"/>
                  </a:lnTo>
                  <a:lnTo>
                    <a:pt x="131" y="66"/>
                  </a:lnTo>
                  <a:lnTo>
                    <a:pt x="130" y="57"/>
                  </a:lnTo>
                  <a:lnTo>
                    <a:pt x="128" y="51"/>
                  </a:lnTo>
                  <a:lnTo>
                    <a:pt x="126" y="47"/>
                  </a:lnTo>
                  <a:lnTo>
                    <a:pt x="125" y="40"/>
                  </a:lnTo>
                  <a:lnTo>
                    <a:pt x="121" y="35"/>
                  </a:lnTo>
                  <a:lnTo>
                    <a:pt x="121" y="32"/>
                  </a:lnTo>
                  <a:lnTo>
                    <a:pt x="120" y="27"/>
                  </a:lnTo>
                  <a:lnTo>
                    <a:pt x="120" y="24"/>
                  </a:lnTo>
                  <a:lnTo>
                    <a:pt x="120" y="19"/>
                  </a:lnTo>
                  <a:lnTo>
                    <a:pt x="120" y="15"/>
                  </a:lnTo>
                  <a:lnTo>
                    <a:pt x="121" y="14"/>
                  </a:lnTo>
                  <a:lnTo>
                    <a:pt x="121" y="10"/>
                  </a:lnTo>
                  <a:lnTo>
                    <a:pt x="123" y="9"/>
                  </a:lnTo>
                  <a:lnTo>
                    <a:pt x="125" y="5"/>
                  </a:lnTo>
                  <a:lnTo>
                    <a:pt x="126" y="3"/>
                  </a:lnTo>
                  <a:lnTo>
                    <a:pt x="130" y="2"/>
                  </a:lnTo>
                  <a:lnTo>
                    <a:pt x="133" y="0"/>
                  </a:lnTo>
                  <a:lnTo>
                    <a:pt x="136" y="0"/>
                  </a:lnTo>
                  <a:lnTo>
                    <a:pt x="142" y="0"/>
                  </a:lnTo>
                  <a:lnTo>
                    <a:pt x="145" y="0"/>
                  </a:lnTo>
                  <a:lnTo>
                    <a:pt x="147" y="2"/>
                  </a:lnTo>
                  <a:lnTo>
                    <a:pt x="150" y="3"/>
                  </a:lnTo>
                  <a:lnTo>
                    <a:pt x="153" y="5"/>
                  </a:lnTo>
                  <a:lnTo>
                    <a:pt x="155" y="9"/>
                  </a:lnTo>
                  <a:lnTo>
                    <a:pt x="157" y="12"/>
                  </a:lnTo>
                  <a:lnTo>
                    <a:pt x="158" y="15"/>
                  </a:lnTo>
                  <a:lnTo>
                    <a:pt x="158" y="19"/>
                  </a:lnTo>
                  <a:lnTo>
                    <a:pt x="158" y="24"/>
                  </a:lnTo>
                  <a:lnTo>
                    <a:pt x="158" y="29"/>
                  </a:lnTo>
                  <a:lnTo>
                    <a:pt x="157" y="34"/>
                  </a:lnTo>
                  <a:lnTo>
                    <a:pt x="155" y="39"/>
                  </a:lnTo>
                  <a:lnTo>
                    <a:pt x="153" y="44"/>
                  </a:lnTo>
                  <a:lnTo>
                    <a:pt x="150" y="51"/>
                  </a:lnTo>
                  <a:lnTo>
                    <a:pt x="148" y="52"/>
                  </a:lnTo>
                  <a:lnTo>
                    <a:pt x="147" y="59"/>
                  </a:lnTo>
                  <a:lnTo>
                    <a:pt x="147" y="64"/>
                  </a:lnTo>
                  <a:lnTo>
                    <a:pt x="145" y="71"/>
                  </a:lnTo>
                  <a:lnTo>
                    <a:pt x="145" y="84"/>
                  </a:lnTo>
                  <a:lnTo>
                    <a:pt x="145" y="94"/>
                  </a:lnTo>
                  <a:lnTo>
                    <a:pt x="145" y="98"/>
                  </a:lnTo>
                  <a:lnTo>
                    <a:pt x="147" y="99"/>
                  </a:lnTo>
                  <a:lnTo>
                    <a:pt x="148" y="103"/>
                  </a:lnTo>
                  <a:lnTo>
                    <a:pt x="150" y="106"/>
                  </a:lnTo>
                  <a:lnTo>
                    <a:pt x="153" y="108"/>
                  </a:lnTo>
                </a:path>
              </a:pathLst>
            </a:custGeom>
            <a:noFill/>
            <a:ln w="3175">
              <a:solidFill>
                <a:srgbClr val="C32D9B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04" name="Freeform 5"/>
            <p:cNvSpPr>
              <a:spLocks/>
            </p:cNvSpPr>
            <p:nvPr userDrawn="1"/>
          </p:nvSpPr>
          <p:spPr bwMode="auto">
            <a:xfrm>
              <a:off x="5575" y="4069"/>
              <a:ext cx="79" cy="162"/>
            </a:xfrm>
            <a:custGeom>
              <a:avLst/>
              <a:gdLst/>
              <a:ahLst/>
              <a:cxnLst>
                <a:cxn ang="0">
                  <a:pos x="30" y="47"/>
                </a:cxn>
                <a:cxn ang="0">
                  <a:pos x="47" y="51"/>
                </a:cxn>
                <a:cxn ang="0">
                  <a:pos x="56" y="47"/>
                </a:cxn>
                <a:cxn ang="0">
                  <a:pos x="59" y="42"/>
                </a:cxn>
                <a:cxn ang="0">
                  <a:pos x="62" y="27"/>
                </a:cxn>
                <a:cxn ang="0">
                  <a:pos x="72" y="9"/>
                </a:cxn>
                <a:cxn ang="0">
                  <a:pos x="79" y="2"/>
                </a:cxn>
                <a:cxn ang="0">
                  <a:pos x="89" y="0"/>
                </a:cxn>
                <a:cxn ang="0">
                  <a:pos x="94" y="5"/>
                </a:cxn>
                <a:cxn ang="0">
                  <a:pos x="96" y="19"/>
                </a:cxn>
                <a:cxn ang="0">
                  <a:pos x="91" y="32"/>
                </a:cxn>
                <a:cxn ang="0">
                  <a:pos x="74" y="47"/>
                </a:cxn>
                <a:cxn ang="0">
                  <a:pos x="71" y="62"/>
                </a:cxn>
                <a:cxn ang="0">
                  <a:pos x="74" y="71"/>
                </a:cxn>
                <a:cxn ang="0">
                  <a:pos x="82" y="78"/>
                </a:cxn>
                <a:cxn ang="0">
                  <a:pos x="91" y="78"/>
                </a:cxn>
                <a:cxn ang="0">
                  <a:pos x="99" y="69"/>
                </a:cxn>
                <a:cxn ang="0">
                  <a:pos x="108" y="62"/>
                </a:cxn>
                <a:cxn ang="0">
                  <a:pos x="116" y="61"/>
                </a:cxn>
                <a:cxn ang="0">
                  <a:pos x="121" y="62"/>
                </a:cxn>
                <a:cxn ang="0">
                  <a:pos x="126" y="71"/>
                </a:cxn>
                <a:cxn ang="0">
                  <a:pos x="126" y="78"/>
                </a:cxn>
                <a:cxn ang="0">
                  <a:pos x="119" y="86"/>
                </a:cxn>
                <a:cxn ang="0">
                  <a:pos x="106" y="98"/>
                </a:cxn>
                <a:cxn ang="0">
                  <a:pos x="101" y="104"/>
                </a:cxn>
                <a:cxn ang="0">
                  <a:pos x="101" y="138"/>
                </a:cxn>
                <a:cxn ang="0">
                  <a:pos x="104" y="167"/>
                </a:cxn>
                <a:cxn ang="0">
                  <a:pos x="111" y="175"/>
                </a:cxn>
                <a:cxn ang="0">
                  <a:pos x="119" y="182"/>
                </a:cxn>
                <a:cxn ang="0">
                  <a:pos x="121" y="190"/>
                </a:cxn>
                <a:cxn ang="0">
                  <a:pos x="116" y="199"/>
                </a:cxn>
                <a:cxn ang="0">
                  <a:pos x="111" y="202"/>
                </a:cxn>
                <a:cxn ang="0">
                  <a:pos x="103" y="200"/>
                </a:cxn>
                <a:cxn ang="0">
                  <a:pos x="94" y="209"/>
                </a:cxn>
                <a:cxn ang="0">
                  <a:pos x="96" y="219"/>
                </a:cxn>
                <a:cxn ang="0">
                  <a:pos x="104" y="231"/>
                </a:cxn>
                <a:cxn ang="0">
                  <a:pos x="103" y="237"/>
                </a:cxn>
                <a:cxn ang="0">
                  <a:pos x="94" y="242"/>
                </a:cxn>
                <a:cxn ang="0">
                  <a:pos x="87" y="237"/>
                </a:cxn>
                <a:cxn ang="0">
                  <a:pos x="76" y="225"/>
                </a:cxn>
                <a:cxn ang="0">
                  <a:pos x="67" y="222"/>
                </a:cxn>
                <a:cxn ang="0">
                  <a:pos x="57" y="224"/>
                </a:cxn>
                <a:cxn ang="0">
                  <a:pos x="50" y="232"/>
                </a:cxn>
                <a:cxn ang="0">
                  <a:pos x="45" y="241"/>
                </a:cxn>
                <a:cxn ang="0">
                  <a:pos x="35" y="244"/>
                </a:cxn>
                <a:cxn ang="0">
                  <a:pos x="22" y="244"/>
                </a:cxn>
                <a:cxn ang="0">
                  <a:pos x="14" y="249"/>
                </a:cxn>
                <a:cxn ang="0">
                  <a:pos x="5" y="256"/>
                </a:cxn>
              </a:cxnLst>
              <a:rect l="0" t="0" r="r" b="b"/>
              <a:pathLst>
                <a:path w="126" h="256">
                  <a:moveTo>
                    <a:pt x="25" y="46"/>
                  </a:moveTo>
                  <a:lnTo>
                    <a:pt x="27" y="47"/>
                  </a:lnTo>
                  <a:lnTo>
                    <a:pt x="30" y="47"/>
                  </a:lnTo>
                  <a:lnTo>
                    <a:pt x="37" y="51"/>
                  </a:lnTo>
                  <a:lnTo>
                    <a:pt x="44" y="51"/>
                  </a:lnTo>
                  <a:lnTo>
                    <a:pt x="47" y="51"/>
                  </a:lnTo>
                  <a:lnTo>
                    <a:pt x="52" y="49"/>
                  </a:lnTo>
                  <a:lnTo>
                    <a:pt x="54" y="49"/>
                  </a:lnTo>
                  <a:lnTo>
                    <a:pt x="56" y="47"/>
                  </a:lnTo>
                  <a:lnTo>
                    <a:pt x="56" y="47"/>
                  </a:lnTo>
                  <a:lnTo>
                    <a:pt x="59" y="46"/>
                  </a:lnTo>
                  <a:lnTo>
                    <a:pt x="59" y="42"/>
                  </a:lnTo>
                  <a:lnTo>
                    <a:pt x="61" y="41"/>
                  </a:lnTo>
                  <a:lnTo>
                    <a:pt x="61" y="37"/>
                  </a:lnTo>
                  <a:lnTo>
                    <a:pt x="62" y="27"/>
                  </a:lnTo>
                  <a:lnTo>
                    <a:pt x="67" y="17"/>
                  </a:lnTo>
                  <a:lnTo>
                    <a:pt x="71" y="12"/>
                  </a:lnTo>
                  <a:lnTo>
                    <a:pt x="72" y="9"/>
                  </a:lnTo>
                  <a:lnTo>
                    <a:pt x="76" y="5"/>
                  </a:lnTo>
                  <a:lnTo>
                    <a:pt x="77" y="4"/>
                  </a:lnTo>
                  <a:lnTo>
                    <a:pt x="79" y="2"/>
                  </a:lnTo>
                  <a:lnTo>
                    <a:pt x="84" y="0"/>
                  </a:lnTo>
                  <a:lnTo>
                    <a:pt x="87" y="0"/>
                  </a:lnTo>
                  <a:lnTo>
                    <a:pt x="89" y="0"/>
                  </a:lnTo>
                  <a:lnTo>
                    <a:pt x="91" y="2"/>
                  </a:lnTo>
                  <a:lnTo>
                    <a:pt x="93" y="4"/>
                  </a:lnTo>
                  <a:lnTo>
                    <a:pt x="94" y="5"/>
                  </a:lnTo>
                  <a:lnTo>
                    <a:pt x="96" y="9"/>
                  </a:lnTo>
                  <a:lnTo>
                    <a:pt x="96" y="14"/>
                  </a:lnTo>
                  <a:lnTo>
                    <a:pt x="96" y="19"/>
                  </a:lnTo>
                  <a:lnTo>
                    <a:pt x="94" y="20"/>
                  </a:lnTo>
                  <a:lnTo>
                    <a:pt x="93" y="24"/>
                  </a:lnTo>
                  <a:lnTo>
                    <a:pt x="91" y="32"/>
                  </a:lnTo>
                  <a:lnTo>
                    <a:pt x="84" y="39"/>
                  </a:lnTo>
                  <a:lnTo>
                    <a:pt x="76" y="46"/>
                  </a:lnTo>
                  <a:lnTo>
                    <a:pt x="74" y="47"/>
                  </a:lnTo>
                  <a:lnTo>
                    <a:pt x="74" y="51"/>
                  </a:lnTo>
                  <a:lnTo>
                    <a:pt x="71" y="57"/>
                  </a:lnTo>
                  <a:lnTo>
                    <a:pt x="71" y="62"/>
                  </a:lnTo>
                  <a:lnTo>
                    <a:pt x="71" y="66"/>
                  </a:lnTo>
                  <a:lnTo>
                    <a:pt x="72" y="69"/>
                  </a:lnTo>
                  <a:lnTo>
                    <a:pt x="74" y="71"/>
                  </a:lnTo>
                  <a:lnTo>
                    <a:pt x="76" y="73"/>
                  </a:lnTo>
                  <a:lnTo>
                    <a:pt x="77" y="74"/>
                  </a:lnTo>
                  <a:lnTo>
                    <a:pt x="82" y="78"/>
                  </a:lnTo>
                  <a:lnTo>
                    <a:pt x="84" y="78"/>
                  </a:lnTo>
                  <a:lnTo>
                    <a:pt x="87" y="79"/>
                  </a:lnTo>
                  <a:lnTo>
                    <a:pt x="91" y="78"/>
                  </a:lnTo>
                  <a:lnTo>
                    <a:pt x="93" y="78"/>
                  </a:lnTo>
                  <a:lnTo>
                    <a:pt x="96" y="74"/>
                  </a:lnTo>
                  <a:lnTo>
                    <a:pt x="99" y="69"/>
                  </a:lnTo>
                  <a:lnTo>
                    <a:pt x="103" y="68"/>
                  </a:lnTo>
                  <a:lnTo>
                    <a:pt x="104" y="66"/>
                  </a:lnTo>
                  <a:lnTo>
                    <a:pt x="108" y="62"/>
                  </a:lnTo>
                  <a:lnTo>
                    <a:pt x="111" y="62"/>
                  </a:lnTo>
                  <a:lnTo>
                    <a:pt x="114" y="61"/>
                  </a:lnTo>
                  <a:lnTo>
                    <a:pt x="116" y="61"/>
                  </a:lnTo>
                  <a:lnTo>
                    <a:pt x="119" y="62"/>
                  </a:lnTo>
                  <a:lnTo>
                    <a:pt x="119" y="62"/>
                  </a:lnTo>
                  <a:lnTo>
                    <a:pt x="121" y="62"/>
                  </a:lnTo>
                  <a:lnTo>
                    <a:pt x="123" y="66"/>
                  </a:lnTo>
                  <a:lnTo>
                    <a:pt x="124" y="69"/>
                  </a:lnTo>
                  <a:lnTo>
                    <a:pt x="126" y="71"/>
                  </a:lnTo>
                  <a:lnTo>
                    <a:pt x="126" y="74"/>
                  </a:lnTo>
                  <a:lnTo>
                    <a:pt x="126" y="76"/>
                  </a:lnTo>
                  <a:lnTo>
                    <a:pt x="126" y="78"/>
                  </a:lnTo>
                  <a:lnTo>
                    <a:pt x="124" y="81"/>
                  </a:lnTo>
                  <a:lnTo>
                    <a:pt x="123" y="83"/>
                  </a:lnTo>
                  <a:lnTo>
                    <a:pt x="119" y="86"/>
                  </a:lnTo>
                  <a:lnTo>
                    <a:pt x="114" y="91"/>
                  </a:lnTo>
                  <a:lnTo>
                    <a:pt x="111" y="94"/>
                  </a:lnTo>
                  <a:lnTo>
                    <a:pt x="106" y="98"/>
                  </a:lnTo>
                  <a:lnTo>
                    <a:pt x="103" y="101"/>
                  </a:lnTo>
                  <a:lnTo>
                    <a:pt x="103" y="103"/>
                  </a:lnTo>
                  <a:lnTo>
                    <a:pt x="101" y="104"/>
                  </a:lnTo>
                  <a:lnTo>
                    <a:pt x="101" y="113"/>
                  </a:lnTo>
                  <a:lnTo>
                    <a:pt x="99" y="125"/>
                  </a:lnTo>
                  <a:lnTo>
                    <a:pt x="101" y="138"/>
                  </a:lnTo>
                  <a:lnTo>
                    <a:pt x="103" y="150"/>
                  </a:lnTo>
                  <a:lnTo>
                    <a:pt x="104" y="162"/>
                  </a:lnTo>
                  <a:lnTo>
                    <a:pt x="104" y="167"/>
                  </a:lnTo>
                  <a:lnTo>
                    <a:pt x="108" y="170"/>
                  </a:lnTo>
                  <a:lnTo>
                    <a:pt x="109" y="173"/>
                  </a:lnTo>
                  <a:lnTo>
                    <a:pt x="111" y="175"/>
                  </a:lnTo>
                  <a:lnTo>
                    <a:pt x="114" y="177"/>
                  </a:lnTo>
                  <a:lnTo>
                    <a:pt x="118" y="178"/>
                  </a:lnTo>
                  <a:lnTo>
                    <a:pt x="119" y="182"/>
                  </a:lnTo>
                  <a:lnTo>
                    <a:pt x="121" y="185"/>
                  </a:lnTo>
                  <a:lnTo>
                    <a:pt x="121" y="187"/>
                  </a:lnTo>
                  <a:lnTo>
                    <a:pt x="121" y="190"/>
                  </a:lnTo>
                  <a:lnTo>
                    <a:pt x="121" y="194"/>
                  </a:lnTo>
                  <a:lnTo>
                    <a:pt x="119" y="197"/>
                  </a:lnTo>
                  <a:lnTo>
                    <a:pt x="116" y="199"/>
                  </a:lnTo>
                  <a:lnTo>
                    <a:pt x="116" y="200"/>
                  </a:lnTo>
                  <a:lnTo>
                    <a:pt x="113" y="200"/>
                  </a:lnTo>
                  <a:lnTo>
                    <a:pt x="111" y="202"/>
                  </a:lnTo>
                  <a:lnTo>
                    <a:pt x="108" y="200"/>
                  </a:lnTo>
                  <a:lnTo>
                    <a:pt x="104" y="200"/>
                  </a:lnTo>
                  <a:lnTo>
                    <a:pt x="103" y="200"/>
                  </a:lnTo>
                  <a:lnTo>
                    <a:pt x="99" y="202"/>
                  </a:lnTo>
                  <a:lnTo>
                    <a:pt x="96" y="205"/>
                  </a:lnTo>
                  <a:lnTo>
                    <a:pt x="94" y="209"/>
                  </a:lnTo>
                  <a:lnTo>
                    <a:pt x="93" y="210"/>
                  </a:lnTo>
                  <a:lnTo>
                    <a:pt x="94" y="214"/>
                  </a:lnTo>
                  <a:lnTo>
                    <a:pt x="96" y="219"/>
                  </a:lnTo>
                  <a:lnTo>
                    <a:pt x="99" y="224"/>
                  </a:lnTo>
                  <a:lnTo>
                    <a:pt x="103" y="227"/>
                  </a:lnTo>
                  <a:lnTo>
                    <a:pt x="104" y="231"/>
                  </a:lnTo>
                  <a:lnTo>
                    <a:pt x="104" y="236"/>
                  </a:lnTo>
                  <a:lnTo>
                    <a:pt x="103" y="236"/>
                  </a:lnTo>
                  <a:lnTo>
                    <a:pt x="103" y="237"/>
                  </a:lnTo>
                  <a:lnTo>
                    <a:pt x="99" y="241"/>
                  </a:lnTo>
                  <a:lnTo>
                    <a:pt x="96" y="241"/>
                  </a:lnTo>
                  <a:lnTo>
                    <a:pt x="94" y="242"/>
                  </a:lnTo>
                  <a:lnTo>
                    <a:pt x="91" y="241"/>
                  </a:lnTo>
                  <a:lnTo>
                    <a:pt x="89" y="241"/>
                  </a:lnTo>
                  <a:lnTo>
                    <a:pt x="87" y="237"/>
                  </a:lnTo>
                  <a:lnTo>
                    <a:pt x="82" y="232"/>
                  </a:lnTo>
                  <a:lnTo>
                    <a:pt x="77" y="227"/>
                  </a:lnTo>
                  <a:lnTo>
                    <a:pt x="76" y="225"/>
                  </a:lnTo>
                  <a:lnTo>
                    <a:pt x="72" y="224"/>
                  </a:lnTo>
                  <a:lnTo>
                    <a:pt x="71" y="222"/>
                  </a:lnTo>
                  <a:lnTo>
                    <a:pt x="67" y="222"/>
                  </a:lnTo>
                  <a:lnTo>
                    <a:pt x="64" y="222"/>
                  </a:lnTo>
                  <a:lnTo>
                    <a:pt x="59" y="224"/>
                  </a:lnTo>
                  <a:lnTo>
                    <a:pt x="57" y="224"/>
                  </a:lnTo>
                  <a:lnTo>
                    <a:pt x="56" y="225"/>
                  </a:lnTo>
                  <a:lnTo>
                    <a:pt x="54" y="229"/>
                  </a:lnTo>
                  <a:lnTo>
                    <a:pt x="50" y="232"/>
                  </a:lnTo>
                  <a:lnTo>
                    <a:pt x="50" y="236"/>
                  </a:lnTo>
                  <a:lnTo>
                    <a:pt x="47" y="239"/>
                  </a:lnTo>
                  <a:lnTo>
                    <a:pt x="45" y="241"/>
                  </a:lnTo>
                  <a:lnTo>
                    <a:pt x="44" y="242"/>
                  </a:lnTo>
                  <a:lnTo>
                    <a:pt x="42" y="244"/>
                  </a:lnTo>
                  <a:lnTo>
                    <a:pt x="35" y="244"/>
                  </a:lnTo>
                  <a:lnTo>
                    <a:pt x="30" y="242"/>
                  </a:lnTo>
                  <a:lnTo>
                    <a:pt x="25" y="242"/>
                  </a:lnTo>
                  <a:lnTo>
                    <a:pt x="22" y="244"/>
                  </a:lnTo>
                  <a:lnTo>
                    <a:pt x="19" y="244"/>
                  </a:lnTo>
                  <a:lnTo>
                    <a:pt x="15" y="246"/>
                  </a:lnTo>
                  <a:lnTo>
                    <a:pt x="14" y="249"/>
                  </a:lnTo>
                  <a:lnTo>
                    <a:pt x="10" y="251"/>
                  </a:lnTo>
                  <a:lnTo>
                    <a:pt x="8" y="254"/>
                  </a:lnTo>
                  <a:lnTo>
                    <a:pt x="5" y="256"/>
                  </a:lnTo>
                  <a:lnTo>
                    <a:pt x="3" y="256"/>
                  </a:lnTo>
                  <a:lnTo>
                    <a:pt x="0" y="256"/>
                  </a:lnTo>
                </a:path>
              </a:pathLst>
            </a:custGeom>
            <a:noFill/>
            <a:ln w="3175">
              <a:solidFill>
                <a:srgbClr val="C32D9B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05" name="Freeform 6"/>
            <p:cNvSpPr>
              <a:spLocks/>
            </p:cNvSpPr>
            <p:nvPr userDrawn="1"/>
          </p:nvSpPr>
          <p:spPr bwMode="auto">
            <a:xfrm>
              <a:off x="5633" y="4039"/>
              <a:ext cx="19" cy="21"/>
            </a:xfrm>
            <a:custGeom>
              <a:avLst/>
              <a:gdLst/>
              <a:ahLst/>
              <a:cxnLst>
                <a:cxn ang="0">
                  <a:pos x="16" y="32"/>
                </a:cxn>
                <a:cxn ang="0">
                  <a:pos x="13" y="31"/>
                </a:cxn>
                <a:cxn ang="0">
                  <a:pos x="10" y="29"/>
                </a:cxn>
                <a:cxn ang="0">
                  <a:pos x="6" y="29"/>
                </a:cxn>
                <a:cxn ang="0">
                  <a:pos x="5" y="25"/>
                </a:cxn>
                <a:cxn ang="0">
                  <a:pos x="3" y="24"/>
                </a:cxn>
                <a:cxn ang="0">
                  <a:pos x="1" y="20"/>
                </a:cxn>
                <a:cxn ang="0">
                  <a:pos x="0" y="17"/>
                </a:cxn>
                <a:cxn ang="0">
                  <a:pos x="0" y="15"/>
                </a:cxn>
                <a:cxn ang="0">
                  <a:pos x="0" y="12"/>
                </a:cxn>
                <a:cxn ang="0">
                  <a:pos x="1" y="9"/>
                </a:cxn>
                <a:cxn ang="0">
                  <a:pos x="3" y="7"/>
                </a:cxn>
                <a:cxn ang="0">
                  <a:pos x="5" y="5"/>
                </a:cxn>
                <a:cxn ang="0">
                  <a:pos x="6" y="2"/>
                </a:cxn>
                <a:cxn ang="0">
                  <a:pos x="10" y="2"/>
                </a:cxn>
                <a:cxn ang="0">
                  <a:pos x="13" y="0"/>
                </a:cxn>
                <a:cxn ang="0">
                  <a:pos x="16" y="0"/>
                </a:cxn>
                <a:cxn ang="0">
                  <a:pos x="18" y="2"/>
                </a:cxn>
                <a:cxn ang="0">
                  <a:pos x="21" y="2"/>
                </a:cxn>
                <a:cxn ang="0">
                  <a:pos x="23" y="4"/>
                </a:cxn>
                <a:cxn ang="0">
                  <a:pos x="26" y="5"/>
                </a:cxn>
                <a:cxn ang="0">
                  <a:pos x="28" y="9"/>
                </a:cxn>
                <a:cxn ang="0">
                  <a:pos x="28" y="12"/>
                </a:cxn>
                <a:cxn ang="0">
                  <a:pos x="30" y="14"/>
                </a:cxn>
                <a:cxn ang="0">
                  <a:pos x="30" y="17"/>
                </a:cxn>
                <a:cxn ang="0">
                  <a:pos x="30" y="20"/>
                </a:cxn>
                <a:cxn ang="0">
                  <a:pos x="28" y="24"/>
                </a:cxn>
                <a:cxn ang="0">
                  <a:pos x="28" y="25"/>
                </a:cxn>
                <a:cxn ang="0">
                  <a:pos x="26" y="27"/>
                </a:cxn>
                <a:cxn ang="0">
                  <a:pos x="23" y="29"/>
                </a:cxn>
                <a:cxn ang="0">
                  <a:pos x="20" y="31"/>
                </a:cxn>
                <a:cxn ang="0">
                  <a:pos x="18" y="31"/>
                </a:cxn>
                <a:cxn ang="0">
                  <a:pos x="16" y="32"/>
                </a:cxn>
              </a:cxnLst>
              <a:rect l="0" t="0" r="r" b="b"/>
              <a:pathLst>
                <a:path w="30" h="32">
                  <a:moveTo>
                    <a:pt x="16" y="32"/>
                  </a:moveTo>
                  <a:lnTo>
                    <a:pt x="13" y="31"/>
                  </a:lnTo>
                  <a:lnTo>
                    <a:pt x="10" y="29"/>
                  </a:lnTo>
                  <a:lnTo>
                    <a:pt x="6" y="29"/>
                  </a:lnTo>
                  <a:lnTo>
                    <a:pt x="5" y="25"/>
                  </a:lnTo>
                  <a:lnTo>
                    <a:pt x="3" y="24"/>
                  </a:lnTo>
                  <a:lnTo>
                    <a:pt x="1" y="20"/>
                  </a:lnTo>
                  <a:lnTo>
                    <a:pt x="0" y="17"/>
                  </a:lnTo>
                  <a:lnTo>
                    <a:pt x="0" y="15"/>
                  </a:lnTo>
                  <a:lnTo>
                    <a:pt x="0" y="12"/>
                  </a:lnTo>
                  <a:lnTo>
                    <a:pt x="1" y="9"/>
                  </a:lnTo>
                  <a:lnTo>
                    <a:pt x="3" y="7"/>
                  </a:lnTo>
                  <a:lnTo>
                    <a:pt x="5" y="5"/>
                  </a:lnTo>
                  <a:lnTo>
                    <a:pt x="6" y="2"/>
                  </a:lnTo>
                  <a:lnTo>
                    <a:pt x="10" y="2"/>
                  </a:lnTo>
                  <a:lnTo>
                    <a:pt x="13" y="0"/>
                  </a:lnTo>
                  <a:lnTo>
                    <a:pt x="16" y="0"/>
                  </a:lnTo>
                  <a:lnTo>
                    <a:pt x="18" y="2"/>
                  </a:lnTo>
                  <a:lnTo>
                    <a:pt x="21" y="2"/>
                  </a:lnTo>
                  <a:lnTo>
                    <a:pt x="23" y="4"/>
                  </a:lnTo>
                  <a:lnTo>
                    <a:pt x="26" y="5"/>
                  </a:lnTo>
                  <a:lnTo>
                    <a:pt x="28" y="9"/>
                  </a:lnTo>
                  <a:lnTo>
                    <a:pt x="28" y="12"/>
                  </a:lnTo>
                  <a:lnTo>
                    <a:pt x="30" y="14"/>
                  </a:lnTo>
                  <a:lnTo>
                    <a:pt x="30" y="17"/>
                  </a:lnTo>
                  <a:lnTo>
                    <a:pt x="30" y="20"/>
                  </a:lnTo>
                  <a:lnTo>
                    <a:pt x="28" y="24"/>
                  </a:lnTo>
                  <a:lnTo>
                    <a:pt x="28" y="25"/>
                  </a:lnTo>
                  <a:lnTo>
                    <a:pt x="26" y="27"/>
                  </a:lnTo>
                  <a:lnTo>
                    <a:pt x="23" y="29"/>
                  </a:lnTo>
                  <a:lnTo>
                    <a:pt x="20" y="31"/>
                  </a:lnTo>
                  <a:lnTo>
                    <a:pt x="18" y="31"/>
                  </a:lnTo>
                  <a:lnTo>
                    <a:pt x="16" y="32"/>
                  </a:lnTo>
                  <a:close/>
                </a:path>
              </a:pathLst>
            </a:custGeom>
            <a:solidFill>
              <a:srgbClr val="C32D9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06" name="Freeform 7"/>
            <p:cNvSpPr>
              <a:spLocks/>
            </p:cNvSpPr>
            <p:nvPr userDrawn="1"/>
          </p:nvSpPr>
          <p:spPr bwMode="auto">
            <a:xfrm>
              <a:off x="5633" y="4039"/>
              <a:ext cx="19" cy="21"/>
            </a:xfrm>
            <a:custGeom>
              <a:avLst/>
              <a:gdLst/>
              <a:ahLst/>
              <a:cxnLst>
                <a:cxn ang="0">
                  <a:pos x="16" y="32"/>
                </a:cxn>
                <a:cxn ang="0">
                  <a:pos x="13" y="31"/>
                </a:cxn>
                <a:cxn ang="0">
                  <a:pos x="10" y="29"/>
                </a:cxn>
                <a:cxn ang="0">
                  <a:pos x="6" y="29"/>
                </a:cxn>
                <a:cxn ang="0">
                  <a:pos x="5" y="25"/>
                </a:cxn>
                <a:cxn ang="0">
                  <a:pos x="3" y="24"/>
                </a:cxn>
                <a:cxn ang="0">
                  <a:pos x="1" y="20"/>
                </a:cxn>
                <a:cxn ang="0">
                  <a:pos x="0" y="17"/>
                </a:cxn>
                <a:cxn ang="0">
                  <a:pos x="0" y="15"/>
                </a:cxn>
                <a:cxn ang="0">
                  <a:pos x="0" y="12"/>
                </a:cxn>
                <a:cxn ang="0">
                  <a:pos x="1" y="9"/>
                </a:cxn>
                <a:cxn ang="0">
                  <a:pos x="3" y="7"/>
                </a:cxn>
                <a:cxn ang="0">
                  <a:pos x="5" y="5"/>
                </a:cxn>
                <a:cxn ang="0">
                  <a:pos x="6" y="2"/>
                </a:cxn>
                <a:cxn ang="0">
                  <a:pos x="10" y="2"/>
                </a:cxn>
                <a:cxn ang="0">
                  <a:pos x="13" y="0"/>
                </a:cxn>
                <a:cxn ang="0">
                  <a:pos x="16" y="0"/>
                </a:cxn>
                <a:cxn ang="0">
                  <a:pos x="18" y="2"/>
                </a:cxn>
                <a:cxn ang="0">
                  <a:pos x="21" y="2"/>
                </a:cxn>
                <a:cxn ang="0">
                  <a:pos x="23" y="4"/>
                </a:cxn>
                <a:cxn ang="0">
                  <a:pos x="26" y="5"/>
                </a:cxn>
                <a:cxn ang="0">
                  <a:pos x="28" y="9"/>
                </a:cxn>
                <a:cxn ang="0">
                  <a:pos x="28" y="12"/>
                </a:cxn>
                <a:cxn ang="0">
                  <a:pos x="30" y="14"/>
                </a:cxn>
                <a:cxn ang="0">
                  <a:pos x="30" y="17"/>
                </a:cxn>
                <a:cxn ang="0">
                  <a:pos x="30" y="20"/>
                </a:cxn>
                <a:cxn ang="0">
                  <a:pos x="28" y="24"/>
                </a:cxn>
                <a:cxn ang="0">
                  <a:pos x="28" y="25"/>
                </a:cxn>
                <a:cxn ang="0">
                  <a:pos x="26" y="27"/>
                </a:cxn>
                <a:cxn ang="0">
                  <a:pos x="23" y="29"/>
                </a:cxn>
                <a:cxn ang="0">
                  <a:pos x="20" y="31"/>
                </a:cxn>
                <a:cxn ang="0">
                  <a:pos x="18" y="31"/>
                </a:cxn>
                <a:cxn ang="0">
                  <a:pos x="16" y="32"/>
                </a:cxn>
              </a:cxnLst>
              <a:rect l="0" t="0" r="r" b="b"/>
              <a:pathLst>
                <a:path w="30" h="32">
                  <a:moveTo>
                    <a:pt x="16" y="32"/>
                  </a:moveTo>
                  <a:lnTo>
                    <a:pt x="13" y="31"/>
                  </a:lnTo>
                  <a:lnTo>
                    <a:pt x="10" y="29"/>
                  </a:lnTo>
                  <a:lnTo>
                    <a:pt x="6" y="29"/>
                  </a:lnTo>
                  <a:lnTo>
                    <a:pt x="5" y="25"/>
                  </a:lnTo>
                  <a:lnTo>
                    <a:pt x="3" y="24"/>
                  </a:lnTo>
                  <a:lnTo>
                    <a:pt x="1" y="20"/>
                  </a:lnTo>
                  <a:lnTo>
                    <a:pt x="0" y="17"/>
                  </a:lnTo>
                  <a:lnTo>
                    <a:pt x="0" y="15"/>
                  </a:lnTo>
                  <a:lnTo>
                    <a:pt x="0" y="12"/>
                  </a:lnTo>
                  <a:lnTo>
                    <a:pt x="1" y="9"/>
                  </a:lnTo>
                  <a:lnTo>
                    <a:pt x="3" y="7"/>
                  </a:lnTo>
                  <a:lnTo>
                    <a:pt x="5" y="5"/>
                  </a:lnTo>
                  <a:lnTo>
                    <a:pt x="6" y="2"/>
                  </a:lnTo>
                  <a:lnTo>
                    <a:pt x="10" y="2"/>
                  </a:lnTo>
                  <a:lnTo>
                    <a:pt x="13" y="0"/>
                  </a:lnTo>
                  <a:lnTo>
                    <a:pt x="16" y="0"/>
                  </a:lnTo>
                  <a:lnTo>
                    <a:pt x="18" y="2"/>
                  </a:lnTo>
                  <a:lnTo>
                    <a:pt x="21" y="2"/>
                  </a:lnTo>
                  <a:lnTo>
                    <a:pt x="23" y="4"/>
                  </a:lnTo>
                  <a:lnTo>
                    <a:pt x="26" y="5"/>
                  </a:lnTo>
                  <a:lnTo>
                    <a:pt x="28" y="9"/>
                  </a:lnTo>
                  <a:lnTo>
                    <a:pt x="28" y="12"/>
                  </a:lnTo>
                  <a:lnTo>
                    <a:pt x="30" y="14"/>
                  </a:lnTo>
                  <a:lnTo>
                    <a:pt x="30" y="17"/>
                  </a:lnTo>
                  <a:lnTo>
                    <a:pt x="30" y="20"/>
                  </a:lnTo>
                  <a:lnTo>
                    <a:pt x="28" y="24"/>
                  </a:lnTo>
                  <a:lnTo>
                    <a:pt x="28" y="25"/>
                  </a:lnTo>
                  <a:lnTo>
                    <a:pt x="26" y="27"/>
                  </a:lnTo>
                  <a:lnTo>
                    <a:pt x="23" y="29"/>
                  </a:lnTo>
                  <a:lnTo>
                    <a:pt x="20" y="31"/>
                  </a:lnTo>
                  <a:lnTo>
                    <a:pt x="18" y="31"/>
                  </a:lnTo>
                  <a:lnTo>
                    <a:pt x="16" y="32"/>
                  </a:lnTo>
                </a:path>
              </a:pathLst>
            </a:custGeom>
            <a:noFill/>
            <a:ln w="3175">
              <a:solidFill>
                <a:srgbClr val="C32D9B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07" name="Freeform 8"/>
            <p:cNvSpPr>
              <a:spLocks/>
            </p:cNvSpPr>
            <p:nvPr userDrawn="1"/>
          </p:nvSpPr>
          <p:spPr bwMode="auto">
            <a:xfrm>
              <a:off x="5643" y="4044"/>
              <a:ext cx="7" cy="11"/>
            </a:xfrm>
            <a:custGeom>
              <a:avLst/>
              <a:gdLst/>
              <a:ahLst/>
              <a:cxnLst>
                <a:cxn ang="0">
                  <a:pos x="0" y="18"/>
                </a:cxn>
                <a:cxn ang="0">
                  <a:pos x="3" y="17"/>
                </a:cxn>
                <a:cxn ang="0">
                  <a:pos x="5" y="17"/>
                </a:cxn>
                <a:cxn ang="0">
                  <a:pos x="5" y="15"/>
                </a:cxn>
                <a:cxn ang="0">
                  <a:pos x="8" y="12"/>
                </a:cxn>
                <a:cxn ang="0">
                  <a:pos x="8" y="10"/>
                </a:cxn>
                <a:cxn ang="0">
                  <a:pos x="6" y="7"/>
                </a:cxn>
                <a:cxn ang="0">
                  <a:pos x="5" y="5"/>
                </a:cxn>
                <a:cxn ang="0">
                  <a:pos x="3" y="2"/>
                </a:cxn>
                <a:cxn ang="0">
                  <a:pos x="1" y="0"/>
                </a:cxn>
                <a:cxn ang="0">
                  <a:pos x="3" y="0"/>
                </a:cxn>
                <a:cxn ang="0">
                  <a:pos x="5" y="2"/>
                </a:cxn>
                <a:cxn ang="0">
                  <a:pos x="6" y="2"/>
                </a:cxn>
                <a:cxn ang="0">
                  <a:pos x="8" y="5"/>
                </a:cxn>
                <a:cxn ang="0">
                  <a:pos x="10" y="5"/>
                </a:cxn>
                <a:cxn ang="0">
                  <a:pos x="10" y="7"/>
                </a:cxn>
                <a:cxn ang="0">
                  <a:pos x="11" y="10"/>
                </a:cxn>
                <a:cxn ang="0">
                  <a:pos x="11" y="12"/>
                </a:cxn>
                <a:cxn ang="0">
                  <a:pos x="8" y="15"/>
                </a:cxn>
                <a:cxn ang="0">
                  <a:pos x="6" y="17"/>
                </a:cxn>
                <a:cxn ang="0">
                  <a:pos x="3" y="18"/>
                </a:cxn>
                <a:cxn ang="0">
                  <a:pos x="0" y="18"/>
                </a:cxn>
              </a:cxnLst>
              <a:rect l="0" t="0" r="r" b="b"/>
              <a:pathLst>
                <a:path w="11" h="18">
                  <a:moveTo>
                    <a:pt x="0" y="18"/>
                  </a:moveTo>
                  <a:lnTo>
                    <a:pt x="3" y="17"/>
                  </a:lnTo>
                  <a:lnTo>
                    <a:pt x="5" y="17"/>
                  </a:lnTo>
                  <a:lnTo>
                    <a:pt x="5" y="15"/>
                  </a:lnTo>
                  <a:lnTo>
                    <a:pt x="8" y="12"/>
                  </a:lnTo>
                  <a:lnTo>
                    <a:pt x="8" y="10"/>
                  </a:lnTo>
                  <a:lnTo>
                    <a:pt x="6" y="7"/>
                  </a:lnTo>
                  <a:lnTo>
                    <a:pt x="5" y="5"/>
                  </a:lnTo>
                  <a:lnTo>
                    <a:pt x="3" y="2"/>
                  </a:lnTo>
                  <a:lnTo>
                    <a:pt x="1" y="0"/>
                  </a:lnTo>
                  <a:lnTo>
                    <a:pt x="3" y="0"/>
                  </a:lnTo>
                  <a:lnTo>
                    <a:pt x="5" y="2"/>
                  </a:lnTo>
                  <a:lnTo>
                    <a:pt x="6" y="2"/>
                  </a:lnTo>
                  <a:lnTo>
                    <a:pt x="8" y="5"/>
                  </a:lnTo>
                  <a:lnTo>
                    <a:pt x="10" y="5"/>
                  </a:lnTo>
                  <a:lnTo>
                    <a:pt x="10" y="7"/>
                  </a:lnTo>
                  <a:lnTo>
                    <a:pt x="11" y="10"/>
                  </a:lnTo>
                  <a:lnTo>
                    <a:pt x="11" y="12"/>
                  </a:lnTo>
                  <a:lnTo>
                    <a:pt x="8" y="15"/>
                  </a:lnTo>
                  <a:lnTo>
                    <a:pt x="6" y="17"/>
                  </a:lnTo>
                  <a:lnTo>
                    <a:pt x="3" y="18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08" name="Freeform 9"/>
            <p:cNvSpPr>
              <a:spLocks/>
            </p:cNvSpPr>
            <p:nvPr userDrawn="1"/>
          </p:nvSpPr>
          <p:spPr bwMode="auto">
            <a:xfrm>
              <a:off x="5550" y="4145"/>
              <a:ext cx="80" cy="68"/>
            </a:xfrm>
            <a:custGeom>
              <a:avLst/>
              <a:gdLst/>
              <a:ahLst/>
              <a:cxnLst>
                <a:cxn ang="0">
                  <a:pos x="29" y="99"/>
                </a:cxn>
                <a:cxn ang="0">
                  <a:pos x="34" y="104"/>
                </a:cxn>
                <a:cxn ang="0">
                  <a:pos x="41" y="106"/>
                </a:cxn>
                <a:cxn ang="0">
                  <a:pos x="49" y="104"/>
                </a:cxn>
                <a:cxn ang="0">
                  <a:pos x="56" y="99"/>
                </a:cxn>
                <a:cxn ang="0">
                  <a:pos x="58" y="99"/>
                </a:cxn>
                <a:cxn ang="0">
                  <a:pos x="64" y="101"/>
                </a:cxn>
                <a:cxn ang="0">
                  <a:pos x="69" y="99"/>
                </a:cxn>
                <a:cxn ang="0">
                  <a:pos x="81" y="93"/>
                </a:cxn>
                <a:cxn ang="0">
                  <a:pos x="88" y="84"/>
                </a:cxn>
                <a:cxn ang="0">
                  <a:pos x="95" y="81"/>
                </a:cxn>
                <a:cxn ang="0">
                  <a:pos x="101" y="83"/>
                </a:cxn>
                <a:cxn ang="0">
                  <a:pos x="110" y="83"/>
                </a:cxn>
                <a:cxn ang="0">
                  <a:pos x="115" y="79"/>
                </a:cxn>
                <a:cxn ang="0">
                  <a:pos x="115" y="76"/>
                </a:cxn>
                <a:cxn ang="0">
                  <a:pos x="115" y="73"/>
                </a:cxn>
                <a:cxn ang="0">
                  <a:pos x="118" y="69"/>
                </a:cxn>
                <a:cxn ang="0">
                  <a:pos x="123" y="64"/>
                </a:cxn>
                <a:cxn ang="0">
                  <a:pos x="125" y="61"/>
                </a:cxn>
                <a:cxn ang="0">
                  <a:pos x="126" y="54"/>
                </a:cxn>
                <a:cxn ang="0">
                  <a:pos x="121" y="41"/>
                </a:cxn>
                <a:cxn ang="0">
                  <a:pos x="120" y="34"/>
                </a:cxn>
                <a:cxn ang="0">
                  <a:pos x="120" y="14"/>
                </a:cxn>
                <a:cxn ang="0">
                  <a:pos x="118" y="5"/>
                </a:cxn>
                <a:cxn ang="0">
                  <a:pos x="115" y="22"/>
                </a:cxn>
                <a:cxn ang="0">
                  <a:pos x="113" y="39"/>
                </a:cxn>
                <a:cxn ang="0">
                  <a:pos x="113" y="52"/>
                </a:cxn>
                <a:cxn ang="0">
                  <a:pos x="111" y="57"/>
                </a:cxn>
                <a:cxn ang="0">
                  <a:pos x="106" y="64"/>
                </a:cxn>
                <a:cxn ang="0">
                  <a:pos x="101" y="69"/>
                </a:cxn>
                <a:cxn ang="0">
                  <a:pos x="98" y="71"/>
                </a:cxn>
                <a:cxn ang="0">
                  <a:pos x="95" y="69"/>
                </a:cxn>
                <a:cxn ang="0">
                  <a:pos x="88" y="69"/>
                </a:cxn>
                <a:cxn ang="0">
                  <a:pos x="81" y="79"/>
                </a:cxn>
                <a:cxn ang="0">
                  <a:pos x="73" y="84"/>
                </a:cxn>
                <a:cxn ang="0">
                  <a:pos x="69" y="84"/>
                </a:cxn>
                <a:cxn ang="0">
                  <a:pos x="58" y="84"/>
                </a:cxn>
                <a:cxn ang="0">
                  <a:pos x="53" y="86"/>
                </a:cxn>
                <a:cxn ang="0">
                  <a:pos x="46" y="91"/>
                </a:cxn>
                <a:cxn ang="0">
                  <a:pos x="41" y="93"/>
                </a:cxn>
                <a:cxn ang="0">
                  <a:pos x="32" y="93"/>
                </a:cxn>
                <a:cxn ang="0">
                  <a:pos x="27" y="91"/>
                </a:cxn>
                <a:cxn ang="0">
                  <a:pos x="17" y="89"/>
                </a:cxn>
                <a:cxn ang="0">
                  <a:pos x="7" y="91"/>
                </a:cxn>
                <a:cxn ang="0">
                  <a:pos x="11" y="93"/>
                </a:cxn>
                <a:cxn ang="0">
                  <a:pos x="26" y="98"/>
                </a:cxn>
              </a:cxnLst>
              <a:rect l="0" t="0" r="r" b="b"/>
              <a:pathLst>
                <a:path w="126" h="106">
                  <a:moveTo>
                    <a:pt x="26" y="98"/>
                  </a:moveTo>
                  <a:lnTo>
                    <a:pt x="29" y="99"/>
                  </a:lnTo>
                  <a:lnTo>
                    <a:pt x="29" y="101"/>
                  </a:lnTo>
                  <a:lnTo>
                    <a:pt x="34" y="104"/>
                  </a:lnTo>
                  <a:lnTo>
                    <a:pt x="37" y="104"/>
                  </a:lnTo>
                  <a:lnTo>
                    <a:pt x="41" y="106"/>
                  </a:lnTo>
                  <a:lnTo>
                    <a:pt x="46" y="104"/>
                  </a:lnTo>
                  <a:lnTo>
                    <a:pt x="49" y="104"/>
                  </a:lnTo>
                  <a:lnTo>
                    <a:pt x="53" y="103"/>
                  </a:lnTo>
                  <a:lnTo>
                    <a:pt x="56" y="99"/>
                  </a:lnTo>
                  <a:lnTo>
                    <a:pt x="58" y="99"/>
                  </a:lnTo>
                  <a:lnTo>
                    <a:pt x="58" y="99"/>
                  </a:lnTo>
                  <a:lnTo>
                    <a:pt x="63" y="101"/>
                  </a:lnTo>
                  <a:lnTo>
                    <a:pt x="64" y="101"/>
                  </a:lnTo>
                  <a:lnTo>
                    <a:pt x="66" y="101"/>
                  </a:lnTo>
                  <a:lnTo>
                    <a:pt x="69" y="99"/>
                  </a:lnTo>
                  <a:lnTo>
                    <a:pt x="74" y="98"/>
                  </a:lnTo>
                  <a:lnTo>
                    <a:pt x="81" y="93"/>
                  </a:lnTo>
                  <a:lnTo>
                    <a:pt x="86" y="89"/>
                  </a:lnTo>
                  <a:lnTo>
                    <a:pt x="88" y="84"/>
                  </a:lnTo>
                  <a:lnTo>
                    <a:pt x="93" y="81"/>
                  </a:lnTo>
                  <a:lnTo>
                    <a:pt x="95" y="81"/>
                  </a:lnTo>
                  <a:lnTo>
                    <a:pt x="96" y="81"/>
                  </a:lnTo>
                  <a:lnTo>
                    <a:pt x="101" y="83"/>
                  </a:lnTo>
                  <a:lnTo>
                    <a:pt x="106" y="84"/>
                  </a:lnTo>
                  <a:lnTo>
                    <a:pt x="110" y="83"/>
                  </a:lnTo>
                  <a:lnTo>
                    <a:pt x="111" y="81"/>
                  </a:lnTo>
                  <a:lnTo>
                    <a:pt x="115" y="79"/>
                  </a:lnTo>
                  <a:lnTo>
                    <a:pt x="115" y="78"/>
                  </a:lnTo>
                  <a:lnTo>
                    <a:pt x="115" y="76"/>
                  </a:lnTo>
                  <a:lnTo>
                    <a:pt x="115" y="76"/>
                  </a:lnTo>
                  <a:lnTo>
                    <a:pt x="115" y="73"/>
                  </a:lnTo>
                  <a:lnTo>
                    <a:pt x="116" y="71"/>
                  </a:lnTo>
                  <a:lnTo>
                    <a:pt x="118" y="69"/>
                  </a:lnTo>
                  <a:lnTo>
                    <a:pt x="121" y="66"/>
                  </a:lnTo>
                  <a:lnTo>
                    <a:pt x="123" y="64"/>
                  </a:lnTo>
                  <a:lnTo>
                    <a:pt x="125" y="62"/>
                  </a:lnTo>
                  <a:lnTo>
                    <a:pt x="125" y="61"/>
                  </a:lnTo>
                  <a:lnTo>
                    <a:pt x="126" y="57"/>
                  </a:lnTo>
                  <a:lnTo>
                    <a:pt x="126" y="54"/>
                  </a:lnTo>
                  <a:lnTo>
                    <a:pt x="125" y="49"/>
                  </a:lnTo>
                  <a:lnTo>
                    <a:pt x="121" y="41"/>
                  </a:lnTo>
                  <a:lnTo>
                    <a:pt x="121" y="37"/>
                  </a:lnTo>
                  <a:lnTo>
                    <a:pt x="120" y="34"/>
                  </a:lnTo>
                  <a:lnTo>
                    <a:pt x="120" y="24"/>
                  </a:lnTo>
                  <a:lnTo>
                    <a:pt x="120" y="14"/>
                  </a:lnTo>
                  <a:lnTo>
                    <a:pt x="120" y="0"/>
                  </a:lnTo>
                  <a:lnTo>
                    <a:pt x="118" y="5"/>
                  </a:lnTo>
                  <a:lnTo>
                    <a:pt x="115" y="15"/>
                  </a:lnTo>
                  <a:lnTo>
                    <a:pt x="115" y="22"/>
                  </a:lnTo>
                  <a:lnTo>
                    <a:pt x="113" y="31"/>
                  </a:lnTo>
                  <a:lnTo>
                    <a:pt x="113" y="39"/>
                  </a:lnTo>
                  <a:lnTo>
                    <a:pt x="113" y="49"/>
                  </a:lnTo>
                  <a:lnTo>
                    <a:pt x="113" y="52"/>
                  </a:lnTo>
                  <a:lnTo>
                    <a:pt x="113" y="56"/>
                  </a:lnTo>
                  <a:lnTo>
                    <a:pt x="111" y="57"/>
                  </a:lnTo>
                  <a:lnTo>
                    <a:pt x="110" y="61"/>
                  </a:lnTo>
                  <a:lnTo>
                    <a:pt x="106" y="64"/>
                  </a:lnTo>
                  <a:lnTo>
                    <a:pt x="101" y="69"/>
                  </a:lnTo>
                  <a:lnTo>
                    <a:pt x="101" y="69"/>
                  </a:lnTo>
                  <a:lnTo>
                    <a:pt x="101" y="69"/>
                  </a:lnTo>
                  <a:lnTo>
                    <a:pt x="98" y="71"/>
                  </a:lnTo>
                  <a:lnTo>
                    <a:pt x="96" y="69"/>
                  </a:lnTo>
                  <a:lnTo>
                    <a:pt x="95" y="69"/>
                  </a:lnTo>
                  <a:lnTo>
                    <a:pt x="89" y="69"/>
                  </a:lnTo>
                  <a:lnTo>
                    <a:pt x="88" y="69"/>
                  </a:lnTo>
                  <a:lnTo>
                    <a:pt x="86" y="71"/>
                  </a:lnTo>
                  <a:lnTo>
                    <a:pt x="81" y="79"/>
                  </a:lnTo>
                  <a:lnTo>
                    <a:pt x="76" y="83"/>
                  </a:lnTo>
                  <a:lnTo>
                    <a:pt x="73" y="84"/>
                  </a:lnTo>
                  <a:lnTo>
                    <a:pt x="71" y="84"/>
                  </a:lnTo>
                  <a:lnTo>
                    <a:pt x="69" y="84"/>
                  </a:lnTo>
                  <a:lnTo>
                    <a:pt x="66" y="84"/>
                  </a:lnTo>
                  <a:lnTo>
                    <a:pt x="58" y="84"/>
                  </a:lnTo>
                  <a:lnTo>
                    <a:pt x="54" y="86"/>
                  </a:lnTo>
                  <a:lnTo>
                    <a:pt x="53" y="86"/>
                  </a:lnTo>
                  <a:lnTo>
                    <a:pt x="49" y="88"/>
                  </a:lnTo>
                  <a:lnTo>
                    <a:pt x="46" y="91"/>
                  </a:lnTo>
                  <a:lnTo>
                    <a:pt x="42" y="93"/>
                  </a:lnTo>
                  <a:lnTo>
                    <a:pt x="41" y="93"/>
                  </a:lnTo>
                  <a:lnTo>
                    <a:pt x="37" y="93"/>
                  </a:lnTo>
                  <a:lnTo>
                    <a:pt x="32" y="93"/>
                  </a:lnTo>
                  <a:lnTo>
                    <a:pt x="31" y="93"/>
                  </a:lnTo>
                  <a:lnTo>
                    <a:pt x="27" y="91"/>
                  </a:lnTo>
                  <a:lnTo>
                    <a:pt x="21" y="91"/>
                  </a:lnTo>
                  <a:lnTo>
                    <a:pt x="17" y="89"/>
                  </a:lnTo>
                  <a:lnTo>
                    <a:pt x="12" y="91"/>
                  </a:lnTo>
                  <a:lnTo>
                    <a:pt x="7" y="91"/>
                  </a:lnTo>
                  <a:lnTo>
                    <a:pt x="0" y="93"/>
                  </a:lnTo>
                  <a:lnTo>
                    <a:pt x="11" y="93"/>
                  </a:lnTo>
                  <a:lnTo>
                    <a:pt x="16" y="94"/>
                  </a:lnTo>
                  <a:lnTo>
                    <a:pt x="26" y="98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09" name="Freeform 10"/>
            <p:cNvSpPr>
              <a:spLocks/>
            </p:cNvSpPr>
            <p:nvPr userDrawn="1"/>
          </p:nvSpPr>
          <p:spPr bwMode="auto">
            <a:xfrm>
              <a:off x="5656" y="4187"/>
              <a:ext cx="17" cy="17"/>
            </a:xfrm>
            <a:custGeom>
              <a:avLst/>
              <a:gdLst/>
              <a:ahLst/>
              <a:cxnLst>
                <a:cxn ang="0">
                  <a:pos x="12" y="27"/>
                </a:cxn>
                <a:cxn ang="0">
                  <a:pos x="11" y="27"/>
                </a:cxn>
                <a:cxn ang="0">
                  <a:pos x="7" y="27"/>
                </a:cxn>
                <a:cxn ang="0">
                  <a:pos x="4" y="23"/>
                </a:cxn>
                <a:cxn ang="0">
                  <a:pos x="2" y="22"/>
                </a:cxn>
                <a:cxn ang="0">
                  <a:pos x="2" y="18"/>
                </a:cxn>
                <a:cxn ang="0">
                  <a:pos x="0" y="17"/>
                </a:cxn>
                <a:cxn ang="0">
                  <a:pos x="0" y="13"/>
                </a:cxn>
                <a:cxn ang="0">
                  <a:pos x="0" y="12"/>
                </a:cxn>
                <a:cxn ang="0">
                  <a:pos x="2" y="8"/>
                </a:cxn>
                <a:cxn ang="0">
                  <a:pos x="4" y="3"/>
                </a:cxn>
                <a:cxn ang="0">
                  <a:pos x="7" y="3"/>
                </a:cxn>
                <a:cxn ang="0">
                  <a:pos x="9" y="2"/>
                </a:cxn>
                <a:cxn ang="0">
                  <a:pos x="12" y="0"/>
                </a:cxn>
                <a:cxn ang="0">
                  <a:pos x="14" y="0"/>
                </a:cxn>
                <a:cxn ang="0">
                  <a:pos x="17" y="0"/>
                </a:cxn>
                <a:cxn ang="0">
                  <a:pos x="19" y="2"/>
                </a:cxn>
                <a:cxn ang="0">
                  <a:pos x="24" y="5"/>
                </a:cxn>
                <a:cxn ang="0">
                  <a:pos x="26" y="7"/>
                </a:cxn>
                <a:cxn ang="0">
                  <a:pos x="27" y="10"/>
                </a:cxn>
                <a:cxn ang="0">
                  <a:pos x="27" y="12"/>
                </a:cxn>
                <a:cxn ang="0">
                  <a:pos x="27" y="15"/>
                </a:cxn>
                <a:cxn ang="0">
                  <a:pos x="27" y="18"/>
                </a:cxn>
                <a:cxn ang="0">
                  <a:pos x="26" y="20"/>
                </a:cxn>
                <a:cxn ang="0">
                  <a:pos x="24" y="25"/>
                </a:cxn>
                <a:cxn ang="0">
                  <a:pos x="21" y="25"/>
                </a:cxn>
                <a:cxn ang="0">
                  <a:pos x="19" y="27"/>
                </a:cxn>
                <a:cxn ang="0">
                  <a:pos x="16" y="27"/>
                </a:cxn>
                <a:cxn ang="0">
                  <a:pos x="12" y="27"/>
                </a:cxn>
              </a:cxnLst>
              <a:rect l="0" t="0" r="r" b="b"/>
              <a:pathLst>
                <a:path w="27" h="27">
                  <a:moveTo>
                    <a:pt x="12" y="27"/>
                  </a:moveTo>
                  <a:lnTo>
                    <a:pt x="11" y="27"/>
                  </a:lnTo>
                  <a:lnTo>
                    <a:pt x="7" y="27"/>
                  </a:lnTo>
                  <a:lnTo>
                    <a:pt x="4" y="23"/>
                  </a:lnTo>
                  <a:lnTo>
                    <a:pt x="2" y="22"/>
                  </a:lnTo>
                  <a:lnTo>
                    <a:pt x="2" y="18"/>
                  </a:lnTo>
                  <a:lnTo>
                    <a:pt x="0" y="17"/>
                  </a:lnTo>
                  <a:lnTo>
                    <a:pt x="0" y="13"/>
                  </a:lnTo>
                  <a:lnTo>
                    <a:pt x="0" y="12"/>
                  </a:lnTo>
                  <a:lnTo>
                    <a:pt x="2" y="8"/>
                  </a:lnTo>
                  <a:lnTo>
                    <a:pt x="4" y="3"/>
                  </a:lnTo>
                  <a:lnTo>
                    <a:pt x="7" y="3"/>
                  </a:lnTo>
                  <a:lnTo>
                    <a:pt x="9" y="2"/>
                  </a:lnTo>
                  <a:lnTo>
                    <a:pt x="12" y="0"/>
                  </a:lnTo>
                  <a:lnTo>
                    <a:pt x="14" y="0"/>
                  </a:lnTo>
                  <a:lnTo>
                    <a:pt x="17" y="0"/>
                  </a:lnTo>
                  <a:lnTo>
                    <a:pt x="19" y="2"/>
                  </a:lnTo>
                  <a:lnTo>
                    <a:pt x="24" y="5"/>
                  </a:lnTo>
                  <a:lnTo>
                    <a:pt x="26" y="7"/>
                  </a:lnTo>
                  <a:lnTo>
                    <a:pt x="27" y="10"/>
                  </a:lnTo>
                  <a:lnTo>
                    <a:pt x="27" y="12"/>
                  </a:lnTo>
                  <a:lnTo>
                    <a:pt x="27" y="15"/>
                  </a:lnTo>
                  <a:lnTo>
                    <a:pt x="27" y="18"/>
                  </a:lnTo>
                  <a:lnTo>
                    <a:pt x="26" y="20"/>
                  </a:lnTo>
                  <a:lnTo>
                    <a:pt x="24" y="25"/>
                  </a:lnTo>
                  <a:lnTo>
                    <a:pt x="21" y="25"/>
                  </a:lnTo>
                  <a:lnTo>
                    <a:pt x="19" y="27"/>
                  </a:lnTo>
                  <a:lnTo>
                    <a:pt x="16" y="27"/>
                  </a:lnTo>
                  <a:lnTo>
                    <a:pt x="12" y="27"/>
                  </a:lnTo>
                  <a:close/>
                </a:path>
              </a:pathLst>
            </a:custGeom>
            <a:solidFill>
              <a:srgbClr val="C32D9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</p:grp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239245" y="4775200"/>
            <a:ext cx="11258942" cy="1423988"/>
          </a:xfrm>
        </p:spPr>
        <p:txBody>
          <a:bodyPr/>
          <a:lstStyle>
            <a:lvl1pPr marL="0" indent="0" algn="ctr">
              <a:buNone/>
              <a:tabLst>
                <a:tab pos="457200" algn="l"/>
              </a:tabLst>
              <a:defRPr sz="2400" b="0">
                <a:solidFill>
                  <a:srgbClr val="5F5F5F"/>
                </a:solidFill>
              </a:defRPr>
            </a:lvl1pPr>
          </a:lstStyle>
          <a:p>
            <a:r>
              <a:rPr lang="de-AT" kern="0" dirty="0">
                <a:solidFill>
                  <a:srgbClr val="5F5F5F"/>
                </a:solidFill>
              </a:rPr>
              <a:t>Click to edit Master affiliation</a:t>
            </a:r>
            <a:r>
              <a:rPr lang="de-AT" kern="0" baseline="0" dirty="0">
                <a:solidFill>
                  <a:srgbClr val="5F5F5F"/>
                </a:solidFill>
              </a:rPr>
              <a:t> </a:t>
            </a:r>
            <a:r>
              <a:rPr lang="de-AT" kern="0" dirty="0">
                <a:solidFill>
                  <a:srgbClr val="5F5F5F"/>
                </a:solidFill>
              </a:rPr>
              <a:t>style</a:t>
            </a:r>
          </a:p>
        </p:txBody>
      </p:sp>
      <p:pic>
        <p:nvPicPr>
          <p:cNvPr id="217" name="Picture 21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7190" y="182432"/>
            <a:ext cx="372088" cy="37372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004" y="42082"/>
            <a:ext cx="10513168" cy="757414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3pPr>
              <a:defRPr b="0" baseline="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2"/>
            <a:r>
              <a:rPr lang="en-US" dirty="0"/>
              <a:t>Hint:       Do NOT use bullet lists wherever possible!</a:t>
            </a:r>
          </a:p>
        </p:txBody>
      </p:sp>
      <p:sp>
        <p:nvSpPr>
          <p:cNvPr id="4" name="Rectangle 2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Saip Can Hasbay, How I Learned to Stop Worrying and Love Triangulations</a:t>
            </a:r>
            <a:endParaRPr lang="de-AT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‹#›</a:t>
            </a:fld>
            <a:endParaRPr lang="de-AT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004" y="42082"/>
            <a:ext cx="10513168" cy="757414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de-AT" dirty="0"/>
          </a:p>
        </p:txBody>
      </p:sp>
      <p:sp>
        <p:nvSpPr>
          <p:cNvPr id="3" name="Rectangle 2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Saip Can Hasbay, How I Learned to Stop Worrying and Love Triangulations</a:t>
            </a:r>
            <a:endParaRPr lang="de-A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‹#›</a:t>
            </a:fld>
            <a:endParaRPr lang="de-AT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auto">
          <a:xfrm>
            <a:off x="0" y="799496"/>
            <a:ext cx="12195175" cy="6060092"/>
          </a:xfrm>
          <a:prstGeom prst="rect">
            <a:avLst/>
          </a:prstGeom>
          <a:solidFill>
            <a:schemeClr val="tx1"/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/>
              <a:t>Saip Can Hasbay, How I Learned to Stop Worrying and Love Triangulations</a:t>
            </a:r>
            <a:endParaRPr lang="de-A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‹#›</a:t>
            </a:fld>
            <a:endParaRPr lang="de-AT" dirty="0"/>
          </a:p>
        </p:txBody>
      </p:sp>
      <p:grpSp>
        <p:nvGrpSpPr>
          <p:cNvPr id="6" name="Group 2"/>
          <p:cNvGrpSpPr>
            <a:grpSpLocks noChangeAspect="1"/>
          </p:cNvGrpSpPr>
          <p:nvPr userDrawn="1"/>
        </p:nvGrpSpPr>
        <p:grpSpPr bwMode="auto">
          <a:xfrm>
            <a:off x="11642203" y="6335668"/>
            <a:ext cx="362045" cy="406494"/>
            <a:chOff x="5494" y="4030"/>
            <a:chExt cx="179" cy="201"/>
          </a:xfrm>
        </p:grpSpPr>
        <p:sp>
          <p:nvSpPr>
            <p:cNvPr id="7" name="Freeform 3"/>
            <p:cNvSpPr>
              <a:spLocks/>
            </p:cNvSpPr>
            <p:nvPr userDrawn="1"/>
          </p:nvSpPr>
          <p:spPr bwMode="auto">
            <a:xfrm>
              <a:off x="5494" y="4030"/>
              <a:ext cx="160" cy="201"/>
            </a:xfrm>
            <a:custGeom>
              <a:avLst/>
              <a:gdLst/>
              <a:ahLst/>
              <a:cxnLst>
                <a:cxn ang="0">
                  <a:pos x="116" y="318"/>
                </a:cxn>
                <a:cxn ang="0">
                  <a:pos x="108" y="299"/>
                </a:cxn>
                <a:cxn ang="0">
                  <a:pos x="93" y="298"/>
                </a:cxn>
                <a:cxn ang="0">
                  <a:pos x="83" y="309"/>
                </a:cxn>
                <a:cxn ang="0">
                  <a:pos x="66" y="306"/>
                </a:cxn>
                <a:cxn ang="0">
                  <a:pos x="69" y="282"/>
                </a:cxn>
                <a:cxn ang="0">
                  <a:pos x="51" y="276"/>
                </a:cxn>
                <a:cxn ang="0">
                  <a:pos x="19" y="294"/>
                </a:cxn>
                <a:cxn ang="0">
                  <a:pos x="2" y="287"/>
                </a:cxn>
                <a:cxn ang="0">
                  <a:pos x="5" y="271"/>
                </a:cxn>
                <a:cxn ang="0">
                  <a:pos x="36" y="256"/>
                </a:cxn>
                <a:cxn ang="0">
                  <a:pos x="42" y="234"/>
                </a:cxn>
                <a:cxn ang="0">
                  <a:pos x="31" y="219"/>
                </a:cxn>
                <a:cxn ang="0">
                  <a:pos x="7" y="208"/>
                </a:cxn>
                <a:cxn ang="0">
                  <a:pos x="14" y="193"/>
                </a:cxn>
                <a:cxn ang="0">
                  <a:pos x="39" y="187"/>
                </a:cxn>
                <a:cxn ang="0">
                  <a:pos x="49" y="168"/>
                </a:cxn>
                <a:cxn ang="0">
                  <a:pos x="47" y="145"/>
                </a:cxn>
                <a:cxn ang="0">
                  <a:pos x="63" y="136"/>
                </a:cxn>
                <a:cxn ang="0">
                  <a:pos x="83" y="124"/>
                </a:cxn>
                <a:cxn ang="0">
                  <a:pos x="73" y="104"/>
                </a:cxn>
                <a:cxn ang="0">
                  <a:pos x="76" y="86"/>
                </a:cxn>
                <a:cxn ang="0">
                  <a:pos x="93" y="89"/>
                </a:cxn>
                <a:cxn ang="0">
                  <a:pos x="118" y="99"/>
                </a:cxn>
                <a:cxn ang="0">
                  <a:pos x="131" y="82"/>
                </a:cxn>
                <a:cxn ang="0">
                  <a:pos x="126" y="47"/>
                </a:cxn>
                <a:cxn ang="0">
                  <a:pos x="120" y="19"/>
                </a:cxn>
                <a:cxn ang="0">
                  <a:pos x="126" y="3"/>
                </a:cxn>
                <a:cxn ang="0">
                  <a:pos x="147" y="2"/>
                </a:cxn>
                <a:cxn ang="0">
                  <a:pos x="158" y="19"/>
                </a:cxn>
                <a:cxn ang="0">
                  <a:pos x="150" y="51"/>
                </a:cxn>
                <a:cxn ang="0">
                  <a:pos x="145" y="94"/>
                </a:cxn>
                <a:cxn ang="0">
                  <a:pos x="155" y="109"/>
                </a:cxn>
                <a:cxn ang="0">
                  <a:pos x="182" y="111"/>
                </a:cxn>
                <a:cxn ang="0">
                  <a:pos x="189" y="99"/>
                </a:cxn>
                <a:cxn ang="0">
                  <a:pos x="205" y="66"/>
                </a:cxn>
                <a:cxn ang="0">
                  <a:pos x="221" y="66"/>
                </a:cxn>
                <a:cxn ang="0">
                  <a:pos x="221" y="86"/>
                </a:cxn>
                <a:cxn ang="0">
                  <a:pos x="199" y="119"/>
                </a:cxn>
                <a:cxn ang="0">
                  <a:pos x="205" y="136"/>
                </a:cxn>
                <a:cxn ang="0">
                  <a:pos x="224" y="136"/>
                </a:cxn>
                <a:cxn ang="0">
                  <a:pos x="242" y="123"/>
                </a:cxn>
                <a:cxn ang="0">
                  <a:pos x="252" y="131"/>
                </a:cxn>
                <a:cxn ang="0">
                  <a:pos x="251" y="145"/>
                </a:cxn>
                <a:cxn ang="0">
                  <a:pos x="231" y="165"/>
                </a:cxn>
                <a:cxn ang="0">
                  <a:pos x="232" y="224"/>
                </a:cxn>
                <a:cxn ang="0">
                  <a:pos x="246" y="240"/>
                </a:cxn>
                <a:cxn ang="0">
                  <a:pos x="247" y="259"/>
                </a:cxn>
                <a:cxn ang="0">
                  <a:pos x="232" y="262"/>
                </a:cxn>
                <a:cxn ang="0">
                  <a:pos x="222" y="276"/>
                </a:cxn>
                <a:cxn ang="0">
                  <a:pos x="231" y="298"/>
                </a:cxn>
                <a:cxn ang="0">
                  <a:pos x="217" y="303"/>
                </a:cxn>
                <a:cxn ang="0">
                  <a:pos x="199" y="284"/>
                </a:cxn>
                <a:cxn ang="0">
                  <a:pos x="182" y="291"/>
                </a:cxn>
                <a:cxn ang="0">
                  <a:pos x="170" y="306"/>
                </a:cxn>
                <a:cxn ang="0">
                  <a:pos x="143" y="308"/>
                </a:cxn>
                <a:cxn ang="0">
                  <a:pos x="128" y="318"/>
                </a:cxn>
              </a:cxnLst>
              <a:rect l="0" t="0" r="r" b="b"/>
              <a:pathLst>
                <a:path w="254" h="319">
                  <a:moveTo>
                    <a:pt x="128" y="318"/>
                  </a:moveTo>
                  <a:lnTo>
                    <a:pt x="125" y="319"/>
                  </a:lnTo>
                  <a:lnTo>
                    <a:pt x="121" y="319"/>
                  </a:lnTo>
                  <a:lnTo>
                    <a:pt x="120" y="319"/>
                  </a:lnTo>
                  <a:lnTo>
                    <a:pt x="118" y="318"/>
                  </a:lnTo>
                  <a:lnTo>
                    <a:pt x="116" y="318"/>
                  </a:lnTo>
                  <a:lnTo>
                    <a:pt x="116" y="314"/>
                  </a:lnTo>
                  <a:lnTo>
                    <a:pt x="113" y="311"/>
                  </a:lnTo>
                  <a:lnTo>
                    <a:pt x="113" y="306"/>
                  </a:lnTo>
                  <a:lnTo>
                    <a:pt x="111" y="304"/>
                  </a:lnTo>
                  <a:lnTo>
                    <a:pt x="110" y="303"/>
                  </a:lnTo>
                  <a:lnTo>
                    <a:pt x="108" y="299"/>
                  </a:lnTo>
                  <a:lnTo>
                    <a:pt x="106" y="299"/>
                  </a:lnTo>
                  <a:lnTo>
                    <a:pt x="103" y="298"/>
                  </a:lnTo>
                  <a:lnTo>
                    <a:pt x="100" y="298"/>
                  </a:lnTo>
                  <a:lnTo>
                    <a:pt x="96" y="298"/>
                  </a:lnTo>
                  <a:lnTo>
                    <a:pt x="94" y="298"/>
                  </a:lnTo>
                  <a:lnTo>
                    <a:pt x="93" y="298"/>
                  </a:lnTo>
                  <a:lnTo>
                    <a:pt x="91" y="299"/>
                  </a:lnTo>
                  <a:lnTo>
                    <a:pt x="89" y="301"/>
                  </a:lnTo>
                  <a:lnTo>
                    <a:pt x="88" y="304"/>
                  </a:lnTo>
                  <a:lnTo>
                    <a:pt x="84" y="308"/>
                  </a:lnTo>
                  <a:lnTo>
                    <a:pt x="84" y="309"/>
                  </a:lnTo>
                  <a:lnTo>
                    <a:pt x="83" y="309"/>
                  </a:lnTo>
                  <a:lnTo>
                    <a:pt x="79" y="311"/>
                  </a:lnTo>
                  <a:lnTo>
                    <a:pt x="76" y="311"/>
                  </a:lnTo>
                  <a:lnTo>
                    <a:pt x="73" y="311"/>
                  </a:lnTo>
                  <a:lnTo>
                    <a:pt x="71" y="309"/>
                  </a:lnTo>
                  <a:lnTo>
                    <a:pt x="68" y="308"/>
                  </a:lnTo>
                  <a:lnTo>
                    <a:pt x="66" y="306"/>
                  </a:lnTo>
                  <a:lnTo>
                    <a:pt x="64" y="304"/>
                  </a:lnTo>
                  <a:lnTo>
                    <a:pt x="64" y="301"/>
                  </a:lnTo>
                  <a:lnTo>
                    <a:pt x="64" y="299"/>
                  </a:lnTo>
                  <a:lnTo>
                    <a:pt x="66" y="294"/>
                  </a:lnTo>
                  <a:lnTo>
                    <a:pt x="69" y="284"/>
                  </a:lnTo>
                  <a:lnTo>
                    <a:pt x="69" y="282"/>
                  </a:lnTo>
                  <a:lnTo>
                    <a:pt x="69" y="279"/>
                  </a:lnTo>
                  <a:lnTo>
                    <a:pt x="68" y="279"/>
                  </a:lnTo>
                  <a:lnTo>
                    <a:pt x="68" y="277"/>
                  </a:lnTo>
                  <a:lnTo>
                    <a:pt x="61" y="276"/>
                  </a:lnTo>
                  <a:lnTo>
                    <a:pt x="56" y="276"/>
                  </a:lnTo>
                  <a:lnTo>
                    <a:pt x="51" y="276"/>
                  </a:lnTo>
                  <a:lnTo>
                    <a:pt x="47" y="277"/>
                  </a:lnTo>
                  <a:lnTo>
                    <a:pt x="42" y="279"/>
                  </a:lnTo>
                  <a:lnTo>
                    <a:pt x="39" y="282"/>
                  </a:lnTo>
                  <a:lnTo>
                    <a:pt x="31" y="287"/>
                  </a:lnTo>
                  <a:lnTo>
                    <a:pt x="22" y="293"/>
                  </a:lnTo>
                  <a:lnTo>
                    <a:pt x="19" y="294"/>
                  </a:lnTo>
                  <a:lnTo>
                    <a:pt x="16" y="296"/>
                  </a:lnTo>
                  <a:lnTo>
                    <a:pt x="12" y="296"/>
                  </a:lnTo>
                  <a:lnTo>
                    <a:pt x="9" y="294"/>
                  </a:lnTo>
                  <a:lnTo>
                    <a:pt x="5" y="293"/>
                  </a:lnTo>
                  <a:lnTo>
                    <a:pt x="4" y="291"/>
                  </a:lnTo>
                  <a:lnTo>
                    <a:pt x="2" y="287"/>
                  </a:lnTo>
                  <a:lnTo>
                    <a:pt x="0" y="284"/>
                  </a:lnTo>
                  <a:lnTo>
                    <a:pt x="0" y="282"/>
                  </a:lnTo>
                  <a:lnTo>
                    <a:pt x="0" y="279"/>
                  </a:lnTo>
                  <a:lnTo>
                    <a:pt x="2" y="276"/>
                  </a:lnTo>
                  <a:lnTo>
                    <a:pt x="4" y="274"/>
                  </a:lnTo>
                  <a:lnTo>
                    <a:pt x="5" y="271"/>
                  </a:lnTo>
                  <a:lnTo>
                    <a:pt x="10" y="269"/>
                  </a:lnTo>
                  <a:lnTo>
                    <a:pt x="19" y="264"/>
                  </a:lnTo>
                  <a:lnTo>
                    <a:pt x="27" y="261"/>
                  </a:lnTo>
                  <a:lnTo>
                    <a:pt x="31" y="259"/>
                  </a:lnTo>
                  <a:lnTo>
                    <a:pt x="32" y="256"/>
                  </a:lnTo>
                  <a:lnTo>
                    <a:pt x="36" y="256"/>
                  </a:lnTo>
                  <a:lnTo>
                    <a:pt x="39" y="251"/>
                  </a:lnTo>
                  <a:lnTo>
                    <a:pt x="39" y="249"/>
                  </a:lnTo>
                  <a:lnTo>
                    <a:pt x="41" y="247"/>
                  </a:lnTo>
                  <a:lnTo>
                    <a:pt x="42" y="242"/>
                  </a:lnTo>
                  <a:lnTo>
                    <a:pt x="42" y="235"/>
                  </a:lnTo>
                  <a:lnTo>
                    <a:pt x="42" y="234"/>
                  </a:lnTo>
                  <a:lnTo>
                    <a:pt x="42" y="232"/>
                  </a:lnTo>
                  <a:lnTo>
                    <a:pt x="39" y="227"/>
                  </a:lnTo>
                  <a:lnTo>
                    <a:pt x="39" y="224"/>
                  </a:lnTo>
                  <a:lnTo>
                    <a:pt x="36" y="222"/>
                  </a:lnTo>
                  <a:lnTo>
                    <a:pt x="32" y="220"/>
                  </a:lnTo>
                  <a:lnTo>
                    <a:pt x="31" y="219"/>
                  </a:lnTo>
                  <a:lnTo>
                    <a:pt x="24" y="217"/>
                  </a:lnTo>
                  <a:lnTo>
                    <a:pt x="17" y="215"/>
                  </a:lnTo>
                  <a:lnTo>
                    <a:pt x="12" y="214"/>
                  </a:lnTo>
                  <a:lnTo>
                    <a:pt x="10" y="212"/>
                  </a:lnTo>
                  <a:lnTo>
                    <a:pt x="9" y="210"/>
                  </a:lnTo>
                  <a:lnTo>
                    <a:pt x="7" y="208"/>
                  </a:lnTo>
                  <a:lnTo>
                    <a:pt x="7" y="205"/>
                  </a:lnTo>
                  <a:lnTo>
                    <a:pt x="7" y="200"/>
                  </a:lnTo>
                  <a:lnTo>
                    <a:pt x="7" y="198"/>
                  </a:lnTo>
                  <a:lnTo>
                    <a:pt x="9" y="195"/>
                  </a:lnTo>
                  <a:lnTo>
                    <a:pt x="10" y="193"/>
                  </a:lnTo>
                  <a:lnTo>
                    <a:pt x="14" y="193"/>
                  </a:lnTo>
                  <a:lnTo>
                    <a:pt x="17" y="193"/>
                  </a:lnTo>
                  <a:lnTo>
                    <a:pt x="22" y="193"/>
                  </a:lnTo>
                  <a:lnTo>
                    <a:pt x="31" y="192"/>
                  </a:lnTo>
                  <a:lnTo>
                    <a:pt x="32" y="190"/>
                  </a:lnTo>
                  <a:lnTo>
                    <a:pt x="36" y="190"/>
                  </a:lnTo>
                  <a:lnTo>
                    <a:pt x="39" y="187"/>
                  </a:lnTo>
                  <a:lnTo>
                    <a:pt x="42" y="185"/>
                  </a:lnTo>
                  <a:lnTo>
                    <a:pt x="46" y="182"/>
                  </a:lnTo>
                  <a:lnTo>
                    <a:pt x="47" y="175"/>
                  </a:lnTo>
                  <a:lnTo>
                    <a:pt x="49" y="172"/>
                  </a:lnTo>
                  <a:lnTo>
                    <a:pt x="49" y="170"/>
                  </a:lnTo>
                  <a:lnTo>
                    <a:pt x="49" y="168"/>
                  </a:lnTo>
                  <a:lnTo>
                    <a:pt x="46" y="160"/>
                  </a:lnTo>
                  <a:lnTo>
                    <a:pt x="44" y="156"/>
                  </a:lnTo>
                  <a:lnTo>
                    <a:pt x="44" y="151"/>
                  </a:lnTo>
                  <a:lnTo>
                    <a:pt x="46" y="150"/>
                  </a:lnTo>
                  <a:lnTo>
                    <a:pt x="46" y="148"/>
                  </a:lnTo>
                  <a:lnTo>
                    <a:pt x="47" y="145"/>
                  </a:lnTo>
                  <a:lnTo>
                    <a:pt x="49" y="143"/>
                  </a:lnTo>
                  <a:lnTo>
                    <a:pt x="54" y="140"/>
                  </a:lnTo>
                  <a:lnTo>
                    <a:pt x="54" y="138"/>
                  </a:lnTo>
                  <a:lnTo>
                    <a:pt x="56" y="136"/>
                  </a:lnTo>
                  <a:lnTo>
                    <a:pt x="59" y="136"/>
                  </a:lnTo>
                  <a:lnTo>
                    <a:pt x="63" y="136"/>
                  </a:lnTo>
                  <a:lnTo>
                    <a:pt x="68" y="136"/>
                  </a:lnTo>
                  <a:lnTo>
                    <a:pt x="71" y="136"/>
                  </a:lnTo>
                  <a:lnTo>
                    <a:pt x="74" y="133"/>
                  </a:lnTo>
                  <a:lnTo>
                    <a:pt x="79" y="131"/>
                  </a:lnTo>
                  <a:lnTo>
                    <a:pt x="81" y="128"/>
                  </a:lnTo>
                  <a:lnTo>
                    <a:pt x="83" y="124"/>
                  </a:lnTo>
                  <a:lnTo>
                    <a:pt x="84" y="121"/>
                  </a:lnTo>
                  <a:lnTo>
                    <a:pt x="84" y="119"/>
                  </a:lnTo>
                  <a:lnTo>
                    <a:pt x="83" y="116"/>
                  </a:lnTo>
                  <a:lnTo>
                    <a:pt x="81" y="114"/>
                  </a:lnTo>
                  <a:lnTo>
                    <a:pt x="76" y="109"/>
                  </a:lnTo>
                  <a:lnTo>
                    <a:pt x="73" y="104"/>
                  </a:lnTo>
                  <a:lnTo>
                    <a:pt x="71" y="101"/>
                  </a:lnTo>
                  <a:lnTo>
                    <a:pt x="71" y="98"/>
                  </a:lnTo>
                  <a:lnTo>
                    <a:pt x="71" y="96"/>
                  </a:lnTo>
                  <a:lnTo>
                    <a:pt x="71" y="93"/>
                  </a:lnTo>
                  <a:lnTo>
                    <a:pt x="73" y="89"/>
                  </a:lnTo>
                  <a:lnTo>
                    <a:pt x="76" y="86"/>
                  </a:lnTo>
                  <a:lnTo>
                    <a:pt x="79" y="86"/>
                  </a:lnTo>
                  <a:lnTo>
                    <a:pt x="83" y="84"/>
                  </a:lnTo>
                  <a:lnTo>
                    <a:pt x="86" y="84"/>
                  </a:lnTo>
                  <a:lnTo>
                    <a:pt x="88" y="86"/>
                  </a:lnTo>
                  <a:lnTo>
                    <a:pt x="91" y="86"/>
                  </a:lnTo>
                  <a:lnTo>
                    <a:pt x="93" y="89"/>
                  </a:lnTo>
                  <a:lnTo>
                    <a:pt x="100" y="93"/>
                  </a:lnTo>
                  <a:lnTo>
                    <a:pt x="105" y="98"/>
                  </a:lnTo>
                  <a:lnTo>
                    <a:pt x="108" y="99"/>
                  </a:lnTo>
                  <a:lnTo>
                    <a:pt x="111" y="101"/>
                  </a:lnTo>
                  <a:lnTo>
                    <a:pt x="115" y="101"/>
                  </a:lnTo>
                  <a:lnTo>
                    <a:pt x="118" y="99"/>
                  </a:lnTo>
                  <a:lnTo>
                    <a:pt x="121" y="98"/>
                  </a:lnTo>
                  <a:lnTo>
                    <a:pt x="126" y="94"/>
                  </a:lnTo>
                  <a:lnTo>
                    <a:pt x="128" y="93"/>
                  </a:lnTo>
                  <a:lnTo>
                    <a:pt x="130" y="91"/>
                  </a:lnTo>
                  <a:lnTo>
                    <a:pt x="131" y="86"/>
                  </a:lnTo>
                  <a:lnTo>
                    <a:pt x="131" y="82"/>
                  </a:lnTo>
                  <a:lnTo>
                    <a:pt x="133" y="79"/>
                  </a:lnTo>
                  <a:lnTo>
                    <a:pt x="133" y="72"/>
                  </a:lnTo>
                  <a:lnTo>
                    <a:pt x="131" y="66"/>
                  </a:lnTo>
                  <a:lnTo>
                    <a:pt x="130" y="57"/>
                  </a:lnTo>
                  <a:lnTo>
                    <a:pt x="128" y="51"/>
                  </a:lnTo>
                  <a:lnTo>
                    <a:pt x="126" y="47"/>
                  </a:lnTo>
                  <a:lnTo>
                    <a:pt x="125" y="40"/>
                  </a:lnTo>
                  <a:lnTo>
                    <a:pt x="121" y="35"/>
                  </a:lnTo>
                  <a:lnTo>
                    <a:pt x="121" y="32"/>
                  </a:lnTo>
                  <a:lnTo>
                    <a:pt x="120" y="27"/>
                  </a:lnTo>
                  <a:lnTo>
                    <a:pt x="120" y="24"/>
                  </a:lnTo>
                  <a:lnTo>
                    <a:pt x="120" y="19"/>
                  </a:lnTo>
                  <a:lnTo>
                    <a:pt x="120" y="15"/>
                  </a:lnTo>
                  <a:lnTo>
                    <a:pt x="121" y="14"/>
                  </a:lnTo>
                  <a:lnTo>
                    <a:pt x="121" y="10"/>
                  </a:lnTo>
                  <a:lnTo>
                    <a:pt x="123" y="9"/>
                  </a:lnTo>
                  <a:lnTo>
                    <a:pt x="125" y="5"/>
                  </a:lnTo>
                  <a:lnTo>
                    <a:pt x="126" y="3"/>
                  </a:lnTo>
                  <a:lnTo>
                    <a:pt x="130" y="2"/>
                  </a:lnTo>
                  <a:lnTo>
                    <a:pt x="133" y="0"/>
                  </a:lnTo>
                  <a:lnTo>
                    <a:pt x="136" y="0"/>
                  </a:lnTo>
                  <a:lnTo>
                    <a:pt x="142" y="0"/>
                  </a:lnTo>
                  <a:lnTo>
                    <a:pt x="145" y="0"/>
                  </a:lnTo>
                  <a:lnTo>
                    <a:pt x="147" y="2"/>
                  </a:lnTo>
                  <a:lnTo>
                    <a:pt x="150" y="3"/>
                  </a:lnTo>
                  <a:lnTo>
                    <a:pt x="153" y="5"/>
                  </a:lnTo>
                  <a:lnTo>
                    <a:pt x="155" y="9"/>
                  </a:lnTo>
                  <a:lnTo>
                    <a:pt x="157" y="12"/>
                  </a:lnTo>
                  <a:lnTo>
                    <a:pt x="158" y="15"/>
                  </a:lnTo>
                  <a:lnTo>
                    <a:pt x="158" y="19"/>
                  </a:lnTo>
                  <a:lnTo>
                    <a:pt x="158" y="24"/>
                  </a:lnTo>
                  <a:lnTo>
                    <a:pt x="158" y="29"/>
                  </a:lnTo>
                  <a:lnTo>
                    <a:pt x="157" y="34"/>
                  </a:lnTo>
                  <a:lnTo>
                    <a:pt x="155" y="39"/>
                  </a:lnTo>
                  <a:lnTo>
                    <a:pt x="153" y="44"/>
                  </a:lnTo>
                  <a:lnTo>
                    <a:pt x="150" y="51"/>
                  </a:lnTo>
                  <a:lnTo>
                    <a:pt x="148" y="52"/>
                  </a:lnTo>
                  <a:lnTo>
                    <a:pt x="147" y="59"/>
                  </a:lnTo>
                  <a:lnTo>
                    <a:pt x="147" y="64"/>
                  </a:lnTo>
                  <a:lnTo>
                    <a:pt x="145" y="71"/>
                  </a:lnTo>
                  <a:lnTo>
                    <a:pt x="145" y="84"/>
                  </a:lnTo>
                  <a:lnTo>
                    <a:pt x="145" y="94"/>
                  </a:lnTo>
                  <a:lnTo>
                    <a:pt x="145" y="98"/>
                  </a:lnTo>
                  <a:lnTo>
                    <a:pt x="147" y="99"/>
                  </a:lnTo>
                  <a:lnTo>
                    <a:pt x="148" y="103"/>
                  </a:lnTo>
                  <a:lnTo>
                    <a:pt x="150" y="106"/>
                  </a:lnTo>
                  <a:lnTo>
                    <a:pt x="153" y="108"/>
                  </a:lnTo>
                  <a:lnTo>
                    <a:pt x="155" y="109"/>
                  </a:lnTo>
                  <a:lnTo>
                    <a:pt x="158" y="109"/>
                  </a:lnTo>
                  <a:lnTo>
                    <a:pt x="165" y="113"/>
                  </a:lnTo>
                  <a:lnTo>
                    <a:pt x="172" y="113"/>
                  </a:lnTo>
                  <a:lnTo>
                    <a:pt x="175" y="113"/>
                  </a:lnTo>
                  <a:lnTo>
                    <a:pt x="180" y="111"/>
                  </a:lnTo>
                  <a:lnTo>
                    <a:pt x="182" y="111"/>
                  </a:lnTo>
                  <a:lnTo>
                    <a:pt x="184" y="109"/>
                  </a:lnTo>
                  <a:lnTo>
                    <a:pt x="184" y="109"/>
                  </a:lnTo>
                  <a:lnTo>
                    <a:pt x="187" y="108"/>
                  </a:lnTo>
                  <a:lnTo>
                    <a:pt x="187" y="104"/>
                  </a:lnTo>
                  <a:lnTo>
                    <a:pt x="189" y="103"/>
                  </a:lnTo>
                  <a:lnTo>
                    <a:pt x="189" y="99"/>
                  </a:lnTo>
                  <a:lnTo>
                    <a:pt x="190" y="89"/>
                  </a:lnTo>
                  <a:lnTo>
                    <a:pt x="195" y="79"/>
                  </a:lnTo>
                  <a:lnTo>
                    <a:pt x="199" y="74"/>
                  </a:lnTo>
                  <a:lnTo>
                    <a:pt x="200" y="71"/>
                  </a:lnTo>
                  <a:lnTo>
                    <a:pt x="204" y="67"/>
                  </a:lnTo>
                  <a:lnTo>
                    <a:pt x="205" y="66"/>
                  </a:lnTo>
                  <a:lnTo>
                    <a:pt x="207" y="64"/>
                  </a:lnTo>
                  <a:lnTo>
                    <a:pt x="212" y="62"/>
                  </a:lnTo>
                  <a:lnTo>
                    <a:pt x="215" y="62"/>
                  </a:lnTo>
                  <a:lnTo>
                    <a:pt x="217" y="62"/>
                  </a:lnTo>
                  <a:lnTo>
                    <a:pt x="219" y="64"/>
                  </a:lnTo>
                  <a:lnTo>
                    <a:pt x="221" y="66"/>
                  </a:lnTo>
                  <a:lnTo>
                    <a:pt x="222" y="67"/>
                  </a:lnTo>
                  <a:lnTo>
                    <a:pt x="224" y="71"/>
                  </a:lnTo>
                  <a:lnTo>
                    <a:pt x="224" y="76"/>
                  </a:lnTo>
                  <a:lnTo>
                    <a:pt x="224" y="81"/>
                  </a:lnTo>
                  <a:lnTo>
                    <a:pt x="222" y="82"/>
                  </a:lnTo>
                  <a:lnTo>
                    <a:pt x="221" y="86"/>
                  </a:lnTo>
                  <a:lnTo>
                    <a:pt x="219" y="94"/>
                  </a:lnTo>
                  <a:lnTo>
                    <a:pt x="212" y="101"/>
                  </a:lnTo>
                  <a:lnTo>
                    <a:pt x="204" y="108"/>
                  </a:lnTo>
                  <a:lnTo>
                    <a:pt x="202" y="109"/>
                  </a:lnTo>
                  <a:lnTo>
                    <a:pt x="202" y="113"/>
                  </a:lnTo>
                  <a:lnTo>
                    <a:pt x="199" y="119"/>
                  </a:lnTo>
                  <a:lnTo>
                    <a:pt x="199" y="124"/>
                  </a:lnTo>
                  <a:lnTo>
                    <a:pt x="199" y="128"/>
                  </a:lnTo>
                  <a:lnTo>
                    <a:pt x="200" y="131"/>
                  </a:lnTo>
                  <a:lnTo>
                    <a:pt x="202" y="133"/>
                  </a:lnTo>
                  <a:lnTo>
                    <a:pt x="204" y="135"/>
                  </a:lnTo>
                  <a:lnTo>
                    <a:pt x="205" y="136"/>
                  </a:lnTo>
                  <a:lnTo>
                    <a:pt x="210" y="140"/>
                  </a:lnTo>
                  <a:lnTo>
                    <a:pt x="212" y="140"/>
                  </a:lnTo>
                  <a:lnTo>
                    <a:pt x="215" y="141"/>
                  </a:lnTo>
                  <a:lnTo>
                    <a:pt x="219" y="140"/>
                  </a:lnTo>
                  <a:lnTo>
                    <a:pt x="221" y="140"/>
                  </a:lnTo>
                  <a:lnTo>
                    <a:pt x="224" y="136"/>
                  </a:lnTo>
                  <a:lnTo>
                    <a:pt x="227" y="131"/>
                  </a:lnTo>
                  <a:lnTo>
                    <a:pt x="231" y="130"/>
                  </a:lnTo>
                  <a:lnTo>
                    <a:pt x="232" y="128"/>
                  </a:lnTo>
                  <a:lnTo>
                    <a:pt x="236" y="124"/>
                  </a:lnTo>
                  <a:lnTo>
                    <a:pt x="239" y="124"/>
                  </a:lnTo>
                  <a:lnTo>
                    <a:pt x="242" y="123"/>
                  </a:lnTo>
                  <a:lnTo>
                    <a:pt x="244" y="123"/>
                  </a:lnTo>
                  <a:lnTo>
                    <a:pt x="247" y="124"/>
                  </a:lnTo>
                  <a:lnTo>
                    <a:pt x="247" y="124"/>
                  </a:lnTo>
                  <a:lnTo>
                    <a:pt x="249" y="124"/>
                  </a:lnTo>
                  <a:lnTo>
                    <a:pt x="251" y="128"/>
                  </a:lnTo>
                  <a:lnTo>
                    <a:pt x="252" y="131"/>
                  </a:lnTo>
                  <a:lnTo>
                    <a:pt x="254" y="133"/>
                  </a:lnTo>
                  <a:lnTo>
                    <a:pt x="254" y="136"/>
                  </a:lnTo>
                  <a:lnTo>
                    <a:pt x="254" y="138"/>
                  </a:lnTo>
                  <a:lnTo>
                    <a:pt x="254" y="140"/>
                  </a:lnTo>
                  <a:lnTo>
                    <a:pt x="252" y="143"/>
                  </a:lnTo>
                  <a:lnTo>
                    <a:pt x="251" y="145"/>
                  </a:lnTo>
                  <a:lnTo>
                    <a:pt x="247" y="148"/>
                  </a:lnTo>
                  <a:lnTo>
                    <a:pt x="242" y="153"/>
                  </a:lnTo>
                  <a:lnTo>
                    <a:pt x="239" y="156"/>
                  </a:lnTo>
                  <a:lnTo>
                    <a:pt x="234" y="160"/>
                  </a:lnTo>
                  <a:lnTo>
                    <a:pt x="231" y="163"/>
                  </a:lnTo>
                  <a:lnTo>
                    <a:pt x="231" y="165"/>
                  </a:lnTo>
                  <a:lnTo>
                    <a:pt x="229" y="166"/>
                  </a:lnTo>
                  <a:lnTo>
                    <a:pt x="229" y="175"/>
                  </a:lnTo>
                  <a:lnTo>
                    <a:pt x="227" y="187"/>
                  </a:lnTo>
                  <a:lnTo>
                    <a:pt x="229" y="200"/>
                  </a:lnTo>
                  <a:lnTo>
                    <a:pt x="231" y="212"/>
                  </a:lnTo>
                  <a:lnTo>
                    <a:pt x="232" y="224"/>
                  </a:lnTo>
                  <a:lnTo>
                    <a:pt x="232" y="229"/>
                  </a:lnTo>
                  <a:lnTo>
                    <a:pt x="236" y="232"/>
                  </a:lnTo>
                  <a:lnTo>
                    <a:pt x="237" y="235"/>
                  </a:lnTo>
                  <a:lnTo>
                    <a:pt x="239" y="237"/>
                  </a:lnTo>
                  <a:lnTo>
                    <a:pt x="242" y="239"/>
                  </a:lnTo>
                  <a:lnTo>
                    <a:pt x="246" y="240"/>
                  </a:lnTo>
                  <a:lnTo>
                    <a:pt x="247" y="244"/>
                  </a:lnTo>
                  <a:lnTo>
                    <a:pt x="249" y="247"/>
                  </a:lnTo>
                  <a:lnTo>
                    <a:pt x="249" y="249"/>
                  </a:lnTo>
                  <a:lnTo>
                    <a:pt x="249" y="252"/>
                  </a:lnTo>
                  <a:lnTo>
                    <a:pt x="249" y="256"/>
                  </a:lnTo>
                  <a:lnTo>
                    <a:pt x="247" y="259"/>
                  </a:lnTo>
                  <a:lnTo>
                    <a:pt x="244" y="261"/>
                  </a:lnTo>
                  <a:lnTo>
                    <a:pt x="244" y="262"/>
                  </a:lnTo>
                  <a:lnTo>
                    <a:pt x="241" y="262"/>
                  </a:lnTo>
                  <a:lnTo>
                    <a:pt x="239" y="264"/>
                  </a:lnTo>
                  <a:lnTo>
                    <a:pt x="236" y="262"/>
                  </a:lnTo>
                  <a:lnTo>
                    <a:pt x="232" y="262"/>
                  </a:lnTo>
                  <a:lnTo>
                    <a:pt x="231" y="262"/>
                  </a:lnTo>
                  <a:lnTo>
                    <a:pt x="227" y="264"/>
                  </a:lnTo>
                  <a:lnTo>
                    <a:pt x="224" y="267"/>
                  </a:lnTo>
                  <a:lnTo>
                    <a:pt x="222" y="271"/>
                  </a:lnTo>
                  <a:lnTo>
                    <a:pt x="221" y="272"/>
                  </a:lnTo>
                  <a:lnTo>
                    <a:pt x="222" y="276"/>
                  </a:lnTo>
                  <a:lnTo>
                    <a:pt x="224" y="281"/>
                  </a:lnTo>
                  <a:lnTo>
                    <a:pt x="227" y="286"/>
                  </a:lnTo>
                  <a:lnTo>
                    <a:pt x="231" y="289"/>
                  </a:lnTo>
                  <a:lnTo>
                    <a:pt x="232" y="293"/>
                  </a:lnTo>
                  <a:lnTo>
                    <a:pt x="232" y="298"/>
                  </a:lnTo>
                  <a:lnTo>
                    <a:pt x="231" y="298"/>
                  </a:lnTo>
                  <a:lnTo>
                    <a:pt x="231" y="299"/>
                  </a:lnTo>
                  <a:lnTo>
                    <a:pt x="227" y="303"/>
                  </a:lnTo>
                  <a:lnTo>
                    <a:pt x="224" y="303"/>
                  </a:lnTo>
                  <a:lnTo>
                    <a:pt x="222" y="304"/>
                  </a:lnTo>
                  <a:lnTo>
                    <a:pt x="219" y="303"/>
                  </a:lnTo>
                  <a:lnTo>
                    <a:pt x="217" y="303"/>
                  </a:lnTo>
                  <a:lnTo>
                    <a:pt x="215" y="299"/>
                  </a:lnTo>
                  <a:lnTo>
                    <a:pt x="210" y="294"/>
                  </a:lnTo>
                  <a:lnTo>
                    <a:pt x="205" y="289"/>
                  </a:lnTo>
                  <a:lnTo>
                    <a:pt x="204" y="287"/>
                  </a:lnTo>
                  <a:lnTo>
                    <a:pt x="200" y="286"/>
                  </a:lnTo>
                  <a:lnTo>
                    <a:pt x="199" y="284"/>
                  </a:lnTo>
                  <a:lnTo>
                    <a:pt x="195" y="284"/>
                  </a:lnTo>
                  <a:lnTo>
                    <a:pt x="192" y="284"/>
                  </a:lnTo>
                  <a:lnTo>
                    <a:pt x="187" y="286"/>
                  </a:lnTo>
                  <a:lnTo>
                    <a:pt x="185" y="286"/>
                  </a:lnTo>
                  <a:lnTo>
                    <a:pt x="184" y="287"/>
                  </a:lnTo>
                  <a:lnTo>
                    <a:pt x="182" y="291"/>
                  </a:lnTo>
                  <a:lnTo>
                    <a:pt x="178" y="294"/>
                  </a:lnTo>
                  <a:lnTo>
                    <a:pt x="178" y="298"/>
                  </a:lnTo>
                  <a:lnTo>
                    <a:pt x="175" y="301"/>
                  </a:lnTo>
                  <a:lnTo>
                    <a:pt x="173" y="303"/>
                  </a:lnTo>
                  <a:lnTo>
                    <a:pt x="172" y="304"/>
                  </a:lnTo>
                  <a:lnTo>
                    <a:pt x="170" y="306"/>
                  </a:lnTo>
                  <a:lnTo>
                    <a:pt x="163" y="306"/>
                  </a:lnTo>
                  <a:lnTo>
                    <a:pt x="158" y="304"/>
                  </a:lnTo>
                  <a:lnTo>
                    <a:pt x="153" y="304"/>
                  </a:lnTo>
                  <a:lnTo>
                    <a:pt x="150" y="306"/>
                  </a:lnTo>
                  <a:lnTo>
                    <a:pt x="147" y="306"/>
                  </a:lnTo>
                  <a:lnTo>
                    <a:pt x="143" y="308"/>
                  </a:lnTo>
                  <a:lnTo>
                    <a:pt x="142" y="311"/>
                  </a:lnTo>
                  <a:lnTo>
                    <a:pt x="138" y="313"/>
                  </a:lnTo>
                  <a:lnTo>
                    <a:pt x="136" y="316"/>
                  </a:lnTo>
                  <a:lnTo>
                    <a:pt x="133" y="318"/>
                  </a:lnTo>
                  <a:lnTo>
                    <a:pt x="131" y="318"/>
                  </a:lnTo>
                  <a:lnTo>
                    <a:pt x="128" y="318"/>
                  </a:lnTo>
                  <a:close/>
                </a:path>
              </a:pathLst>
            </a:custGeom>
            <a:solidFill>
              <a:srgbClr val="5F5F5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>
                <a:latin typeface="Calibri" pitchFamily="34" charset="0"/>
              </a:endParaRPr>
            </a:p>
          </p:txBody>
        </p:sp>
        <p:sp>
          <p:nvSpPr>
            <p:cNvPr id="8" name="Freeform 4"/>
            <p:cNvSpPr>
              <a:spLocks/>
            </p:cNvSpPr>
            <p:nvPr userDrawn="1"/>
          </p:nvSpPr>
          <p:spPr bwMode="auto">
            <a:xfrm>
              <a:off x="5494" y="4030"/>
              <a:ext cx="100" cy="201"/>
            </a:xfrm>
            <a:custGeom>
              <a:avLst/>
              <a:gdLst/>
              <a:ahLst/>
              <a:cxnLst>
                <a:cxn ang="0">
                  <a:pos x="120" y="319"/>
                </a:cxn>
                <a:cxn ang="0">
                  <a:pos x="113" y="311"/>
                </a:cxn>
                <a:cxn ang="0">
                  <a:pos x="108" y="299"/>
                </a:cxn>
                <a:cxn ang="0">
                  <a:pos x="96" y="298"/>
                </a:cxn>
                <a:cxn ang="0">
                  <a:pos x="89" y="301"/>
                </a:cxn>
                <a:cxn ang="0">
                  <a:pos x="83" y="309"/>
                </a:cxn>
                <a:cxn ang="0">
                  <a:pos x="71" y="309"/>
                </a:cxn>
                <a:cxn ang="0">
                  <a:pos x="64" y="301"/>
                </a:cxn>
                <a:cxn ang="0">
                  <a:pos x="69" y="282"/>
                </a:cxn>
                <a:cxn ang="0">
                  <a:pos x="61" y="276"/>
                </a:cxn>
                <a:cxn ang="0">
                  <a:pos x="42" y="279"/>
                </a:cxn>
                <a:cxn ang="0">
                  <a:pos x="19" y="294"/>
                </a:cxn>
                <a:cxn ang="0">
                  <a:pos x="5" y="293"/>
                </a:cxn>
                <a:cxn ang="0">
                  <a:pos x="0" y="282"/>
                </a:cxn>
                <a:cxn ang="0">
                  <a:pos x="5" y="271"/>
                </a:cxn>
                <a:cxn ang="0">
                  <a:pos x="31" y="259"/>
                </a:cxn>
                <a:cxn ang="0">
                  <a:pos x="39" y="249"/>
                </a:cxn>
                <a:cxn ang="0">
                  <a:pos x="42" y="234"/>
                </a:cxn>
                <a:cxn ang="0">
                  <a:pos x="36" y="222"/>
                </a:cxn>
                <a:cxn ang="0">
                  <a:pos x="17" y="215"/>
                </a:cxn>
                <a:cxn ang="0">
                  <a:pos x="7" y="208"/>
                </a:cxn>
                <a:cxn ang="0">
                  <a:pos x="9" y="195"/>
                </a:cxn>
                <a:cxn ang="0">
                  <a:pos x="22" y="193"/>
                </a:cxn>
                <a:cxn ang="0">
                  <a:pos x="39" y="187"/>
                </a:cxn>
                <a:cxn ang="0">
                  <a:pos x="49" y="172"/>
                </a:cxn>
                <a:cxn ang="0">
                  <a:pos x="44" y="156"/>
                </a:cxn>
                <a:cxn ang="0">
                  <a:pos x="47" y="145"/>
                </a:cxn>
                <a:cxn ang="0">
                  <a:pos x="56" y="136"/>
                </a:cxn>
                <a:cxn ang="0">
                  <a:pos x="71" y="136"/>
                </a:cxn>
                <a:cxn ang="0">
                  <a:pos x="83" y="124"/>
                </a:cxn>
                <a:cxn ang="0">
                  <a:pos x="81" y="114"/>
                </a:cxn>
                <a:cxn ang="0">
                  <a:pos x="71" y="98"/>
                </a:cxn>
                <a:cxn ang="0">
                  <a:pos x="76" y="86"/>
                </a:cxn>
                <a:cxn ang="0">
                  <a:pos x="88" y="86"/>
                </a:cxn>
                <a:cxn ang="0">
                  <a:pos x="105" y="98"/>
                </a:cxn>
                <a:cxn ang="0">
                  <a:pos x="118" y="99"/>
                </a:cxn>
                <a:cxn ang="0">
                  <a:pos x="130" y="91"/>
                </a:cxn>
                <a:cxn ang="0">
                  <a:pos x="133" y="72"/>
                </a:cxn>
                <a:cxn ang="0">
                  <a:pos x="126" y="47"/>
                </a:cxn>
                <a:cxn ang="0">
                  <a:pos x="120" y="27"/>
                </a:cxn>
                <a:cxn ang="0">
                  <a:pos x="121" y="14"/>
                </a:cxn>
                <a:cxn ang="0">
                  <a:pos x="126" y="3"/>
                </a:cxn>
                <a:cxn ang="0">
                  <a:pos x="142" y="0"/>
                </a:cxn>
                <a:cxn ang="0">
                  <a:pos x="153" y="5"/>
                </a:cxn>
                <a:cxn ang="0">
                  <a:pos x="158" y="19"/>
                </a:cxn>
                <a:cxn ang="0">
                  <a:pos x="155" y="39"/>
                </a:cxn>
                <a:cxn ang="0">
                  <a:pos x="147" y="59"/>
                </a:cxn>
                <a:cxn ang="0">
                  <a:pos x="145" y="94"/>
                </a:cxn>
                <a:cxn ang="0">
                  <a:pos x="150" y="106"/>
                </a:cxn>
              </a:cxnLst>
              <a:rect l="0" t="0" r="r" b="b"/>
              <a:pathLst>
                <a:path w="158" h="319">
                  <a:moveTo>
                    <a:pt x="128" y="318"/>
                  </a:moveTo>
                  <a:lnTo>
                    <a:pt x="125" y="319"/>
                  </a:lnTo>
                  <a:lnTo>
                    <a:pt x="121" y="319"/>
                  </a:lnTo>
                  <a:lnTo>
                    <a:pt x="120" y="319"/>
                  </a:lnTo>
                  <a:lnTo>
                    <a:pt x="118" y="318"/>
                  </a:lnTo>
                  <a:lnTo>
                    <a:pt x="116" y="318"/>
                  </a:lnTo>
                  <a:lnTo>
                    <a:pt x="116" y="314"/>
                  </a:lnTo>
                  <a:lnTo>
                    <a:pt x="113" y="311"/>
                  </a:lnTo>
                  <a:lnTo>
                    <a:pt x="113" y="306"/>
                  </a:lnTo>
                  <a:lnTo>
                    <a:pt x="111" y="304"/>
                  </a:lnTo>
                  <a:lnTo>
                    <a:pt x="110" y="303"/>
                  </a:lnTo>
                  <a:lnTo>
                    <a:pt x="108" y="299"/>
                  </a:lnTo>
                  <a:lnTo>
                    <a:pt x="106" y="299"/>
                  </a:lnTo>
                  <a:lnTo>
                    <a:pt x="103" y="298"/>
                  </a:lnTo>
                  <a:lnTo>
                    <a:pt x="100" y="298"/>
                  </a:lnTo>
                  <a:lnTo>
                    <a:pt x="96" y="298"/>
                  </a:lnTo>
                  <a:lnTo>
                    <a:pt x="94" y="298"/>
                  </a:lnTo>
                  <a:lnTo>
                    <a:pt x="93" y="298"/>
                  </a:lnTo>
                  <a:lnTo>
                    <a:pt x="91" y="299"/>
                  </a:lnTo>
                  <a:lnTo>
                    <a:pt x="89" y="301"/>
                  </a:lnTo>
                  <a:lnTo>
                    <a:pt x="88" y="304"/>
                  </a:lnTo>
                  <a:lnTo>
                    <a:pt x="84" y="308"/>
                  </a:lnTo>
                  <a:lnTo>
                    <a:pt x="84" y="309"/>
                  </a:lnTo>
                  <a:lnTo>
                    <a:pt x="83" y="309"/>
                  </a:lnTo>
                  <a:lnTo>
                    <a:pt x="79" y="311"/>
                  </a:lnTo>
                  <a:lnTo>
                    <a:pt x="76" y="311"/>
                  </a:lnTo>
                  <a:lnTo>
                    <a:pt x="73" y="311"/>
                  </a:lnTo>
                  <a:lnTo>
                    <a:pt x="71" y="309"/>
                  </a:lnTo>
                  <a:lnTo>
                    <a:pt x="68" y="308"/>
                  </a:lnTo>
                  <a:lnTo>
                    <a:pt x="66" y="306"/>
                  </a:lnTo>
                  <a:lnTo>
                    <a:pt x="64" y="304"/>
                  </a:lnTo>
                  <a:lnTo>
                    <a:pt x="64" y="301"/>
                  </a:lnTo>
                  <a:lnTo>
                    <a:pt x="64" y="299"/>
                  </a:lnTo>
                  <a:lnTo>
                    <a:pt x="66" y="294"/>
                  </a:lnTo>
                  <a:lnTo>
                    <a:pt x="69" y="284"/>
                  </a:lnTo>
                  <a:lnTo>
                    <a:pt x="69" y="282"/>
                  </a:lnTo>
                  <a:lnTo>
                    <a:pt x="69" y="279"/>
                  </a:lnTo>
                  <a:lnTo>
                    <a:pt x="68" y="279"/>
                  </a:lnTo>
                  <a:lnTo>
                    <a:pt x="68" y="277"/>
                  </a:lnTo>
                  <a:lnTo>
                    <a:pt x="61" y="276"/>
                  </a:lnTo>
                  <a:lnTo>
                    <a:pt x="56" y="276"/>
                  </a:lnTo>
                  <a:lnTo>
                    <a:pt x="51" y="276"/>
                  </a:lnTo>
                  <a:lnTo>
                    <a:pt x="47" y="277"/>
                  </a:lnTo>
                  <a:lnTo>
                    <a:pt x="42" y="279"/>
                  </a:lnTo>
                  <a:lnTo>
                    <a:pt x="39" y="282"/>
                  </a:lnTo>
                  <a:lnTo>
                    <a:pt x="31" y="287"/>
                  </a:lnTo>
                  <a:lnTo>
                    <a:pt x="22" y="293"/>
                  </a:lnTo>
                  <a:lnTo>
                    <a:pt x="19" y="294"/>
                  </a:lnTo>
                  <a:lnTo>
                    <a:pt x="16" y="296"/>
                  </a:lnTo>
                  <a:lnTo>
                    <a:pt x="12" y="296"/>
                  </a:lnTo>
                  <a:lnTo>
                    <a:pt x="9" y="294"/>
                  </a:lnTo>
                  <a:lnTo>
                    <a:pt x="5" y="293"/>
                  </a:lnTo>
                  <a:lnTo>
                    <a:pt x="4" y="291"/>
                  </a:lnTo>
                  <a:lnTo>
                    <a:pt x="2" y="287"/>
                  </a:lnTo>
                  <a:lnTo>
                    <a:pt x="0" y="284"/>
                  </a:lnTo>
                  <a:lnTo>
                    <a:pt x="0" y="282"/>
                  </a:lnTo>
                  <a:lnTo>
                    <a:pt x="0" y="279"/>
                  </a:lnTo>
                  <a:lnTo>
                    <a:pt x="2" y="276"/>
                  </a:lnTo>
                  <a:lnTo>
                    <a:pt x="4" y="274"/>
                  </a:lnTo>
                  <a:lnTo>
                    <a:pt x="5" y="271"/>
                  </a:lnTo>
                  <a:lnTo>
                    <a:pt x="10" y="269"/>
                  </a:lnTo>
                  <a:lnTo>
                    <a:pt x="19" y="264"/>
                  </a:lnTo>
                  <a:lnTo>
                    <a:pt x="27" y="261"/>
                  </a:lnTo>
                  <a:lnTo>
                    <a:pt x="31" y="259"/>
                  </a:lnTo>
                  <a:lnTo>
                    <a:pt x="32" y="256"/>
                  </a:lnTo>
                  <a:lnTo>
                    <a:pt x="36" y="256"/>
                  </a:lnTo>
                  <a:lnTo>
                    <a:pt x="39" y="251"/>
                  </a:lnTo>
                  <a:lnTo>
                    <a:pt x="39" y="249"/>
                  </a:lnTo>
                  <a:lnTo>
                    <a:pt x="41" y="247"/>
                  </a:lnTo>
                  <a:lnTo>
                    <a:pt x="42" y="242"/>
                  </a:lnTo>
                  <a:lnTo>
                    <a:pt x="42" y="235"/>
                  </a:lnTo>
                  <a:lnTo>
                    <a:pt x="42" y="234"/>
                  </a:lnTo>
                  <a:lnTo>
                    <a:pt x="42" y="232"/>
                  </a:lnTo>
                  <a:lnTo>
                    <a:pt x="39" y="227"/>
                  </a:lnTo>
                  <a:lnTo>
                    <a:pt x="39" y="224"/>
                  </a:lnTo>
                  <a:lnTo>
                    <a:pt x="36" y="222"/>
                  </a:lnTo>
                  <a:lnTo>
                    <a:pt x="32" y="220"/>
                  </a:lnTo>
                  <a:lnTo>
                    <a:pt x="31" y="219"/>
                  </a:lnTo>
                  <a:lnTo>
                    <a:pt x="24" y="217"/>
                  </a:lnTo>
                  <a:lnTo>
                    <a:pt x="17" y="215"/>
                  </a:lnTo>
                  <a:lnTo>
                    <a:pt x="12" y="214"/>
                  </a:lnTo>
                  <a:lnTo>
                    <a:pt x="10" y="212"/>
                  </a:lnTo>
                  <a:lnTo>
                    <a:pt x="9" y="210"/>
                  </a:lnTo>
                  <a:lnTo>
                    <a:pt x="7" y="208"/>
                  </a:lnTo>
                  <a:lnTo>
                    <a:pt x="7" y="205"/>
                  </a:lnTo>
                  <a:lnTo>
                    <a:pt x="7" y="200"/>
                  </a:lnTo>
                  <a:lnTo>
                    <a:pt x="7" y="198"/>
                  </a:lnTo>
                  <a:lnTo>
                    <a:pt x="9" y="195"/>
                  </a:lnTo>
                  <a:lnTo>
                    <a:pt x="10" y="193"/>
                  </a:lnTo>
                  <a:lnTo>
                    <a:pt x="14" y="193"/>
                  </a:lnTo>
                  <a:lnTo>
                    <a:pt x="17" y="193"/>
                  </a:lnTo>
                  <a:lnTo>
                    <a:pt x="22" y="193"/>
                  </a:lnTo>
                  <a:lnTo>
                    <a:pt x="31" y="192"/>
                  </a:lnTo>
                  <a:lnTo>
                    <a:pt x="32" y="190"/>
                  </a:lnTo>
                  <a:lnTo>
                    <a:pt x="36" y="190"/>
                  </a:lnTo>
                  <a:lnTo>
                    <a:pt x="39" y="187"/>
                  </a:lnTo>
                  <a:lnTo>
                    <a:pt x="42" y="185"/>
                  </a:lnTo>
                  <a:lnTo>
                    <a:pt x="46" y="182"/>
                  </a:lnTo>
                  <a:lnTo>
                    <a:pt x="47" y="175"/>
                  </a:lnTo>
                  <a:lnTo>
                    <a:pt x="49" y="172"/>
                  </a:lnTo>
                  <a:lnTo>
                    <a:pt x="49" y="170"/>
                  </a:lnTo>
                  <a:lnTo>
                    <a:pt x="49" y="168"/>
                  </a:lnTo>
                  <a:lnTo>
                    <a:pt x="46" y="160"/>
                  </a:lnTo>
                  <a:lnTo>
                    <a:pt x="44" y="156"/>
                  </a:lnTo>
                  <a:lnTo>
                    <a:pt x="44" y="151"/>
                  </a:lnTo>
                  <a:lnTo>
                    <a:pt x="46" y="150"/>
                  </a:lnTo>
                  <a:lnTo>
                    <a:pt x="46" y="148"/>
                  </a:lnTo>
                  <a:lnTo>
                    <a:pt x="47" y="145"/>
                  </a:lnTo>
                  <a:lnTo>
                    <a:pt x="49" y="143"/>
                  </a:lnTo>
                  <a:lnTo>
                    <a:pt x="54" y="140"/>
                  </a:lnTo>
                  <a:lnTo>
                    <a:pt x="54" y="138"/>
                  </a:lnTo>
                  <a:lnTo>
                    <a:pt x="56" y="136"/>
                  </a:lnTo>
                  <a:lnTo>
                    <a:pt x="59" y="136"/>
                  </a:lnTo>
                  <a:lnTo>
                    <a:pt x="63" y="136"/>
                  </a:lnTo>
                  <a:lnTo>
                    <a:pt x="68" y="136"/>
                  </a:lnTo>
                  <a:lnTo>
                    <a:pt x="71" y="136"/>
                  </a:lnTo>
                  <a:lnTo>
                    <a:pt x="74" y="133"/>
                  </a:lnTo>
                  <a:lnTo>
                    <a:pt x="79" y="131"/>
                  </a:lnTo>
                  <a:lnTo>
                    <a:pt x="81" y="128"/>
                  </a:lnTo>
                  <a:lnTo>
                    <a:pt x="83" y="124"/>
                  </a:lnTo>
                  <a:lnTo>
                    <a:pt x="84" y="121"/>
                  </a:lnTo>
                  <a:lnTo>
                    <a:pt x="84" y="119"/>
                  </a:lnTo>
                  <a:lnTo>
                    <a:pt x="83" y="116"/>
                  </a:lnTo>
                  <a:lnTo>
                    <a:pt x="81" y="114"/>
                  </a:lnTo>
                  <a:lnTo>
                    <a:pt x="76" y="109"/>
                  </a:lnTo>
                  <a:lnTo>
                    <a:pt x="73" y="104"/>
                  </a:lnTo>
                  <a:lnTo>
                    <a:pt x="71" y="101"/>
                  </a:lnTo>
                  <a:lnTo>
                    <a:pt x="71" y="98"/>
                  </a:lnTo>
                  <a:lnTo>
                    <a:pt x="71" y="96"/>
                  </a:lnTo>
                  <a:lnTo>
                    <a:pt x="71" y="93"/>
                  </a:lnTo>
                  <a:lnTo>
                    <a:pt x="73" y="89"/>
                  </a:lnTo>
                  <a:lnTo>
                    <a:pt x="76" y="86"/>
                  </a:lnTo>
                  <a:lnTo>
                    <a:pt x="79" y="86"/>
                  </a:lnTo>
                  <a:lnTo>
                    <a:pt x="83" y="84"/>
                  </a:lnTo>
                  <a:lnTo>
                    <a:pt x="86" y="84"/>
                  </a:lnTo>
                  <a:lnTo>
                    <a:pt x="88" y="86"/>
                  </a:lnTo>
                  <a:lnTo>
                    <a:pt x="91" y="86"/>
                  </a:lnTo>
                  <a:lnTo>
                    <a:pt x="93" y="89"/>
                  </a:lnTo>
                  <a:lnTo>
                    <a:pt x="100" y="93"/>
                  </a:lnTo>
                  <a:lnTo>
                    <a:pt x="105" y="98"/>
                  </a:lnTo>
                  <a:lnTo>
                    <a:pt x="108" y="99"/>
                  </a:lnTo>
                  <a:lnTo>
                    <a:pt x="111" y="101"/>
                  </a:lnTo>
                  <a:lnTo>
                    <a:pt x="115" y="101"/>
                  </a:lnTo>
                  <a:lnTo>
                    <a:pt x="118" y="99"/>
                  </a:lnTo>
                  <a:lnTo>
                    <a:pt x="121" y="98"/>
                  </a:lnTo>
                  <a:lnTo>
                    <a:pt x="126" y="94"/>
                  </a:lnTo>
                  <a:lnTo>
                    <a:pt x="128" y="93"/>
                  </a:lnTo>
                  <a:lnTo>
                    <a:pt x="130" y="91"/>
                  </a:lnTo>
                  <a:lnTo>
                    <a:pt x="131" y="86"/>
                  </a:lnTo>
                  <a:lnTo>
                    <a:pt x="131" y="82"/>
                  </a:lnTo>
                  <a:lnTo>
                    <a:pt x="133" y="79"/>
                  </a:lnTo>
                  <a:lnTo>
                    <a:pt x="133" y="72"/>
                  </a:lnTo>
                  <a:lnTo>
                    <a:pt x="131" y="66"/>
                  </a:lnTo>
                  <a:lnTo>
                    <a:pt x="130" y="57"/>
                  </a:lnTo>
                  <a:lnTo>
                    <a:pt x="128" y="51"/>
                  </a:lnTo>
                  <a:lnTo>
                    <a:pt x="126" y="47"/>
                  </a:lnTo>
                  <a:lnTo>
                    <a:pt x="125" y="40"/>
                  </a:lnTo>
                  <a:lnTo>
                    <a:pt x="121" y="35"/>
                  </a:lnTo>
                  <a:lnTo>
                    <a:pt x="121" y="32"/>
                  </a:lnTo>
                  <a:lnTo>
                    <a:pt x="120" y="27"/>
                  </a:lnTo>
                  <a:lnTo>
                    <a:pt x="120" y="24"/>
                  </a:lnTo>
                  <a:lnTo>
                    <a:pt x="120" y="19"/>
                  </a:lnTo>
                  <a:lnTo>
                    <a:pt x="120" y="15"/>
                  </a:lnTo>
                  <a:lnTo>
                    <a:pt x="121" y="14"/>
                  </a:lnTo>
                  <a:lnTo>
                    <a:pt x="121" y="10"/>
                  </a:lnTo>
                  <a:lnTo>
                    <a:pt x="123" y="9"/>
                  </a:lnTo>
                  <a:lnTo>
                    <a:pt x="125" y="5"/>
                  </a:lnTo>
                  <a:lnTo>
                    <a:pt x="126" y="3"/>
                  </a:lnTo>
                  <a:lnTo>
                    <a:pt x="130" y="2"/>
                  </a:lnTo>
                  <a:lnTo>
                    <a:pt x="133" y="0"/>
                  </a:lnTo>
                  <a:lnTo>
                    <a:pt x="136" y="0"/>
                  </a:lnTo>
                  <a:lnTo>
                    <a:pt x="142" y="0"/>
                  </a:lnTo>
                  <a:lnTo>
                    <a:pt x="145" y="0"/>
                  </a:lnTo>
                  <a:lnTo>
                    <a:pt x="147" y="2"/>
                  </a:lnTo>
                  <a:lnTo>
                    <a:pt x="150" y="3"/>
                  </a:lnTo>
                  <a:lnTo>
                    <a:pt x="153" y="5"/>
                  </a:lnTo>
                  <a:lnTo>
                    <a:pt x="155" y="9"/>
                  </a:lnTo>
                  <a:lnTo>
                    <a:pt x="157" y="12"/>
                  </a:lnTo>
                  <a:lnTo>
                    <a:pt x="158" y="15"/>
                  </a:lnTo>
                  <a:lnTo>
                    <a:pt x="158" y="19"/>
                  </a:lnTo>
                  <a:lnTo>
                    <a:pt x="158" y="24"/>
                  </a:lnTo>
                  <a:lnTo>
                    <a:pt x="158" y="29"/>
                  </a:lnTo>
                  <a:lnTo>
                    <a:pt x="157" y="34"/>
                  </a:lnTo>
                  <a:lnTo>
                    <a:pt x="155" y="39"/>
                  </a:lnTo>
                  <a:lnTo>
                    <a:pt x="153" y="44"/>
                  </a:lnTo>
                  <a:lnTo>
                    <a:pt x="150" y="51"/>
                  </a:lnTo>
                  <a:lnTo>
                    <a:pt x="148" y="52"/>
                  </a:lnTo>
                  <a:lnTo>
                    <a:pt x="147" y="59"/>
                  </a:lnTo>
                  <a:lnTo>
                    <a:pt x="147" y="64"/>
                  </a:lnTo>
                  <a:lnTo>
                    <a:pt x="145" y="71"/>
                  </a:lnTo>
                  <a:lnTo>
                    <a:pt x="145" y="84"/>
                  </a:lnTo>
                  <a:lnTo>
                    <a:pt x="145" y="94"/>
                  </a:lnTo>
                  <a:lnTo>
                    <a:pt x="145" y="98"/>
                  </a:lnTo>
                  <a:lnTo>
                    <a:pt x="147" y="99"/>
                  </a:lnTo>
                  <a:lnTo>
                    <a:pt x="148" y="103"/>
                  </a:lnTo>
                  <a:lnTo>
                    <a:pt x="150" y="106"/>
                  </a:lnTo>
                  <a:lnTo>
                    <a:pt x="153" y="108"/>
                  </a:lnTo>
                </a:path>
              </a:pathLst>
            </a:custGeom>
            <a:noFill/>
            <a:ln w="3175">
              <a:solidFill>
                <a:srgbClr val="5F5F5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>
                <a:latin typeface="Calibri" pitchFamily="34" charset="0"/>
              </a:endParaRPr>
            </a:p>
          </p:txBody>
        </p:sp>
        <p:sp>
          <p:nvSpPr>
            <p:cNvPr id="9" name="Freeform 5"/>
            <p:cNvSpPr>
              <a:spLocks/>
            </p:cNvSpPr>
            <p:nvPr userDrawn="1"/>
          </p:nvSpPr>
          <p:spPr bwMode="auto">
            <a:xfrm>
              <a:off x="5575" y="4069"/>
              <a:ext cx="79" cy="162"/>
            </a:xfrm>
            <a:custGeom>
              <a:avLst/>
              <a:gdLst/>
              <a:ahLst/>
              <a:cxnLst>
                <a:cxn ang="0">
                  <a:pos x="30" y="47"/>
                </a:cxn>
                <a:cxn ang="0">
                  <a:pos x="47" y="51"/>
                </a:cxn>
                <a:cxn ang="0">
                  <a:pos x="56" y="47"/>
                </a:cxn>
                <a:cxn ang="0">
                  <a:pos x="59" y="42"/>
                </a:cxn>
                <a:cxn ang="0">
                  <a:pos x="62" y="27"/>
                </a:cxn>
                <a:cxn ang="0">
                  <a:pos x="72" y="9"/>
                </a:cxn>
                <a:cxn ang="0">
                  <a:pos x="79" y="2"/>
                </a:cxn>
                <a:cxn ang="0">
                  <a:pos x="89" y="0"/>
                </a:cxn>
                <a:cxn ang="0">
                  <a:pos x="94" y="5"/>
                </a:cxn>
                <a:cxn ang="0">
                  <a:pos x="96" y="19"/>
                </a:cxn>
                <a:cxn ang="0">
                  <a:pos x="91" y="32"/>
                </a:cxn>
                <a:cxn ang="0">
                  <a:pos x="74" y="47"/>
                </a:cxn>
                <a:cxn ang="0">
                  <a:pos x="71" y="62"/>
                </a:cxn>
                <a:cxn ang="0">
                  <a:pos x="74" y="71"/>
                </a:cxn>
                <a:cxn ang="0">
                  <a:pos x="82" y="78"/>
                </a:cxn>
                <a:cxn ang="0">
                  <a:pos x="91" y="78"/>
                </a:cxn>
                <a:cxn ang="0">
                  <a:pos x="99" y="69"/>
                </a:cxn>
                <a:cxn ang="0">
                  <a:pos x="108" y="62"/>
                </a:cxn>
                <a:cxn ang="0">
                  <a:pos x="116" y="61"/>
                </a:cxn>
                <a:cxn ang="0">
                  <a:pos x="121" y="62"/>
                </a:cxn>
                <a:cxn ang="0">
                  <a:pos x="126" y="71"/>
                </a:cxn>
                <a:cxn ang="0">
                  <a:pos x="126" y="78"/>
                </a:cxn>
                <a:cxn ang="0">
                  <a:pos x="119" y="86"/>
                </a:cxn>
                <a:cxn ang="0">
                  <a:pos x="106" y="98"/>
                </a:cxn>
                <a:cxn ang="0">
                  <a:pos x="101" y="104"/>
                </a:cxn>
                <a:cxn ang="0">
                  <a:pos x="101" y="138"/>
                </a:cxn>
                <a:cxn ang="0">
                  <a:pos x="104" y="167"/>
                </a:cxn>
                <a:cxn ang="0">
                  <a:pos x="111" y="175"/>
                </a:cxn>
                <a:cxn ang="0">
                  <a:pos x="119" y="182"/>
                </a:cxn>
                <a:cxn ang="0">
                  <a:pos x="121" y="190"/>
                </a:cxn>
                <a:cxn ang="0">
                  <a:pos x="116" y="199"/>
                </a:cxn>
                <a:cxn ang="0">
                  <a:pos x="111" y="202"/>
                </a:cxn>
                <a:cxn ang="0">
                  <a:pos x="103" y="200"/>
                </a:cxn>
                <a:cxn ang="0">
                  <a:pos x="94" y="209"/>
                </a:cxn>
                <a:cxn ang="0">
                  <a:pos x="96" y="219"/>
                </a:cxn>
                <a:cxn ang="0">
                  <a:pos x="104" y="231"/>
                </a:cxn>
                <a:cxn ang="0">
                  <a:pos x="103" y="237"/>
                </a:cxn>
                <a:cxn ang="0">
                  <a:pos x="94" y="242"/>
                </a:cxn>
                <a:cxn ang="0">
                  <a:pos x="87" y="237"/>
                </a:cxn>
                <a:cxn ang="0">
                  <a:pos x="76" y="225"/>
                </a:cxn>
                <a:cxn ang="0">
                  <a:pos x="67" y="222"/>
                </a:cxn>
                <a:cxn ang="0">
                  <a:pos x="57" y="224"/>
                </a:cxn>
                <a:cxn ang="0">
                  <a:pos x="50" y="232"/>
                </a:cxn>
                <a:cxn ang="0">
                  <a:pos x="45" y="241"/>
                </a:cxn>
                <a:cxn ang="0">
                  <a:pos x="35" y="244"/>
                </a:cxn>
                <a:cxn ang="0">
                  <a:pos x="22" y="244"/>
                </a:cxn>
                <a:cxn ang="0">
                  <a:pos x="14" y="249"/>
                </a:cxn>
                <a:cxn ang="0">
                  <a:pos x="5" y="256"/>
                </a:cxn>
              </a:cxnLst>
              <a:rect l="0" t="0" r="r" b="b"/>
              <a:pathLst>
                <a:path w="126" h="256">
                  <a:moveTo>
                    <a:pt x="25" y="46"/>
                  </a:moveTo>
                  <a:lnTo>
                    <a:pt x="27" y="47"/>
                  </a:lnTo>
                  <a:lnTo>
                    <a:pt x="30" y="47"/>
                  </a:lnTo>
                  <a:lnTo>
                    <a:pt x="37" y="51"/>
                  </a:lnTo>
                  <a:lnTo>
                    <a:pt x="44" y="51"/>
                  </a:lnTo>
                  <a:lnTo>
                    <a:pt x="47" y="51"/>
                  </a:lnTo>
                  <a:lnTo>
                    <a:pt x="52" y="49"/>
                  </a:lnTo>
                  <a:lnTo>
                    <a:pt x="54" y="49"/>
                  </a:lnTo>
                  <a:lnTo>
                    <a:pt x="56" y="47"/>
                  </a:lnTo>
                  <a:lnTo>
                    <a:pt x="56" y="47"/>
                  </a:lnTo>
                  <a:lnTo>
                    <a:pt x="59" y="46"/>
                  </a:lnTo>
                  <a:lnTo>
                    <a:pt x="59" y="42"/>
                  </a:lnTo>
                  <a:lnTo>
                    <a:pt x="61" y="41"/>
                  </a:lnTo>
                  <a:lnTo>
                    <a:pt x="61" y="37"/>
                  </a:lnTo>
                  <a:lnTo>
                    <a:pt x="62" y="27"/>
                  </a:lnTo>
                  <a:lnTo>
                    <a:pt x="67" y="17"/>
                  </a:lnTo>
                  <a:lnTo>
                    <a:pt x="71" y="12"/>
                  </a:lnTo>
                  <a:lnTo>
                    <a:pt x="72" y="9"/>
                  </a:lnTo>
                  <a:lnTo>
                    <a:pt x="76" y="5"/>
                  </a:lnTo>
                  <a:lnTo>
                    <a:pt x="77" y="4"/>
                  </a:lnTo>
                  <a:lnTo>
                    <a:pt x="79" y="2"/>
                  </a:lnTo>
                  <a:lnTo>
                    <a:pt x="84" y="0"/>
                  </a:lnTo>
                  <a:lnTo>
                    <a:pt x="87" y="0"/>
                  </a:lnTo>
                  <a:lnTo>
                    <a:pt x="89" y="0"/>
                  </a:lnTo>
                  <a:lnTo>
                    <a:pt x="91" y="2"/>
                  </a:lnTo>
                  <a:lnTo>
                    <a:pt x="93" y="4"/>
                  </a:lnTo>
                  <a:lnTo>
                    <a:pt x="94" y="5"/>
                  </a:lnTo>
                  <a:lnTo>
                    <a:pt x="96" y="9"/>
                  </a:lnTo>
                  <a:lnTo>
                    <a:pt x="96" y="14"/>
                  </a:lnTo>
                  <a:lnTo>
                    <a:pt x="96" y="19"/>
                  </a:lnTo>
                  <a:lnTo>
                    <a:pt x="94" y="20"/>
                  </a:lnTo>
                  <a:lnTo>
                    <a:pt x="93" y="24"/>
                  </a:lnTo>
                  <a:lnTo>
                    <a:pt x="91" y="32"/>
                  </a:lnTo>
                  <a:lnTo>
                    <a:pt x="84" y="39"/>
                  </a:lnTo>
                  <a:lnTo>
                    <a:pt x="76" y="46"/>
                  </a:lnTo>
                  <a:lnTo>
                    <a:pt x="74" y="47"/>
                  </a:lnTo>
                  <a:lnTo>
                    <a:pt x="74" y="51"/>
                  </a:lnTo>
                  <a:lnTo>
                    <a:pt x="71" y="57"/>
                  </a:lnTo>
                  <a:lnTo>
                    <a:pt x="71" y="62"/>
                  </a:lnTo>
                  <a:lnTo>
                    <a:pt x="71" y="66"/>
                  </a:lnTo>
                  <a:lnTo>
                    <a:pt x="72" y="69"/>
                  </a:lnTo>
                  <a:lnTo>
                    <a:pt x="74" y="71"/>
                  </a:lnTo>
                  <a:lnTo>
                    <a:pt x="76" y="73"/>
                  </a:lnTo>
                  <a:lnTo>
                    <a:pt x="77" y="74"/>
                  </a:lnTo>
                  <a:lnTo>
                    <a:pt x="82" y="78"/>
                  </a:lnTo>
                  <a:lnTo>
                    <a:pt x="84" y="78"/>
                  </a:lnTo>
                  <a:lnTo>
                    <a:pt x="87" y="79"/>
                  </a:lnTo>
                  <a:lnTo>
                    <a:pt x="91" y="78"/>
                  </a:lnTo>
                  <a:lnTo>
                    <a:pt x="93" y="78"/>
                  </a:lnTo>
                  <a:lnTo>
                    <a:pt x="96" y="74"/>
                  </a:lnTo>
                  <a:lnTo>
                    <a:pt x="99" y="69"/>
                  </a:lnTo>
                  <a:lnTo>
                    <a:pt x="103" y="68"/>
                  </a:lnTo>
                  <a:lnTo>
                    <a:pt x="104" y="66"/>
                  </a:lnTo>
                  <a:lnTo>
                    <a:pt x="108" y="62"/>
                  </a:lnTo>
                  <a:lnTo>
                    <a:pt x="111" y="62"/>
                  </a:lnTo>
                  <a:lnTo>
                    <a:pt x="114" y="61"/>
                  </a:lnTo>
                  <a:lnTo>
                    <a:pt x="116" y="61"/>
                  </a:lnTo>
                  <a:lnTo>
                    <a:pt x="119" y="62"/>
                  </a:lnTo>
                  <a:lnTo>
                    <a:pt x="119" y="62"/>
                  </a:lnTo>
                  <a:lnTo>
                    <a:pt x="121" y="62"/>
                  </a:lnTo>
                  <a:lnTo>
                    <a:pt x="123" y="66"/>
                  </a:lnTo>
                  <a:lnTo>
                    <a:pt x="124" y="69"/>
                  </a:lnTo>
                  <a:lnTo>
                    <a:pt x="126" y="71"/>
                  </a:lnTo>
                  <a:lnTo>
                    <a:pt x="126" y="74"/>
                  </a:lnTo>
                  <a:lnTo>
                    <a:pt x="126" y="76"/>
                  </a:lnTo>
                  <a:lnTo>
                    <a:pt x="126" y="78"/>
                  </a:lnTo>
                  <a:lnTo>
                    <a:pt x="124" y="81"/>
                  </a:lnTo>
                  <a:lnTo>
                    <a:pt x="123" y="83"/>
                  </a:lnTo>
                  <a:lnTo>
                    <a:pt x="119" y="86"/>
                  </a:lnTo>
                  <a:lnTo>
                    <a:pt x="114" y="91"/>
                  </a:lnTo>
                  <a:lnTo>
                    <a:pt x="111" y="94"/>
                  </a:lnTo>
                  <a:lnTo>
                    <a:pt x="106" y="98"/>
                  </a:lnTo>
                  <a:lnTo>
                    <a:pt x="103" y="101"/>
                  </a:lnTo>
                  <a:lnTo>
                    <a:pt x="103" y="103"/>
                  </a:lnTo>
                  <a:lnTo>
                    <a:pt x="101" y="104"/>
                  </a:lnTo>
                  <a:lnTo>
                    <a:pt x="101" y="113"/>
                  </a:lnTo>
                  <a:lnTo>
                    <a:pt x="99" y="125"/>
                  </a:lnTo>
                  <a:lnTo>
                    <a:pt x="101" y="138"/>
                  </a:lnTo>
                  <a:lnTo>
                    <a:pt x="103" y="150"/>
                  </a:lnTo>
                  <a:lnTo>
                    <a:pt x="104" y="162"/>
                  </a:lnTo>
                  <a:lnTo>
                    <a:pt x="104" y="167"/>
                  </a:lnTo>
                  <a:lnTo>
                    <a:pt x="108" y="170"/>
                  </a:lnTo>
                  <a:lnTo>
                    <a:pt x="109" y="173"/>
                  </a:lnTo>
                  <a:lnTo>
                    <a:pt x="111" y="175"/>
                  </a:lnTo>
                  <a:lnTo>
                    <a:pt x="114" y="177"/>
                  </a:lnTo>
                  <a:lnTo>
                    <a:pt x="118" y="178"/>
                  </a:lnTo>
                  <a:lnTo>
                    <a:pt x="119" y="182"/>
                  </a:lnTo>
                  <a:lnTo>
                    <a:pt x="121" y="185"/>
                  </a:lnTo>
                  <a:lnTo>
                    <a:pt x="121" y="187"/>
                  </a:lnTo>
                  <a:lnTo>
                    <a:pt x="121" y="190"/>
                  </a:lnTo>
                  <a:lnTo>
                    <a:pt x="121" y="194"/>
                  </a:lnTo>
                  <a:lnTo>
                    <a:pt x="119" y="197"/>
                  </a:lnTo>
                  <a:lnTo>
                    <a:pt x="116" y="199"/>
                  </a:lnTo>
                  <a:lnTo>
                    <a:pt x="116" y="200"/>
                  </a:lnTo>
                  <a:lnTo>
                    <a:pt x="113" y="200"/>
                  </a:lnTo>
                  <a:lnTo>
                    <a:pt x="111" y="202"/>
                  </a:lnTo>
                  <a:lnTo>
                    <a:pt x="108" y="200"/>
                  </a:lnTo>
                  <a:lnTo>
                    <a:pt x="104" y="200"/>
                  </a:lnTo>
                  <a:lnTo>
                    <a:pt x="103" y="200"/>
                  </a:lnTo>
                  <a:lnTo>
                    <a:pt x="99" y="202"/>
                  </a:lnTo>
                  <a:lnTo>
                    <a:pt x="96" y="205"/>
                  </a:lnTo>
                  <a:lnTo>
                    <a:pt x="94" y="209"/>
                  </a:lnTo>
                  <a:lnTo>
                    <a:pt x="93" y="210"/>
                  </a:lnTo>
                  <a:lnTo>
                    <a:pt x="94" y="214"/>
                  </a:lnTo>
                  <a:lnTo>
                    <a:pt x="96" y="219"/>
                  </a:lnTo>
                  <a:lnTo>
                    <a:pt x="99" y="224"/>
                  </a:lnTo>
                  <a:lnTo>
                    <a:pt x="103" y="227"/>
                  </a:lnTo>
                  <a:lnTo>
                    <a:pt x="104" y="231"/>
                  </a:lnTo>
                  <a:lnTo>
                    <a:pt x="104" y="236"/>
                  </a:lnTo>
                  <a:lnTo>
                    <a:pt x="103" y="236"/>
                  </a:lnTo>
                  <a:lnTo>
                    <a:pt x="103" y="237"/>
                  </a:lnTo>
                  <a:lnTo>
                    <a:pt x="99" y="241"/>
                  </a:lnTo>
                  <a:lnTo>
                    <a:pt x="96" y="241"/>
                  </a:lnTo>
                  <a:lnTo>
                    <a:pt x="94" y="242"/>
                  </a:lnTo>
                  <a:lnTo>
                    <a:pt x="91" y="241"/>
                  </a:lnTo>
                  <a:lnTo>
                    <a:pt x="89" y="241"/>
                  </a:lnTo>
                  <a:lnTo>
                    <a:pt x="87" y="237"/>
                  </a:lnTo>
                  <a:lnTo>
                    <a:pt x="82" y="232"/>
                  </a:lnTo>
                  <a:lnTo>
                    <a:pt x="77" y="227"/>
                  </a:lnTo>
                  <a:lnTo>
                    <a:pt x="76" y="225"/>
                  </a:lnTo>
                  <a:lnTo>
                    <a:pt x="72" y="224"/>
                  </a:lnTo>
                  <a:lnTo>
                    <a:pt x="71" y="222"/>
                  </a:lnTo>
                  <a:lnTo>
                    <a:pt x="67" y="222"/>
                  </a:lnTo>
                  <a:lnTo>
                    <a:pt x="64" y="222"/>
                  </a:lnTo>
                  <a:lnTo>
                    <a:pt x="59" y="224"/>
                  </a:lnTo>
                  <a:lnTo>
                    <a:pt x="57" y="224"/>
                  </a:lnTo>
                  <a:lnTo>
                    <a:pt x="56" y="225"/>
                  </a:lnTo>
                  <a:lnTo>
                    <a:pt x="54" y="229"/>
                  </a:lnTo>
                  <a:lnTo>
                    <a:pt x="50" y="232"/>
                  </a:lnTo>
                  <a:lnTo>
                    <a:pt x="50" y="236"/>
                  </a:lnTo>
                  <a:lnTo>
                    <a:pt x="47" y="239"/>
                  </a:lnTo>
                  <a:lnTo>
                    <a:pt x="45" y="241"/>
                  </a:lnTo>
                  <a:lnTo>
                    <a:pt x="44" y="242"/>
                  </a:lnTo>
                  <a:lnTo>
                    <a:pt x="42" y="244"/>
                  </a:lnTo>
                  <a:lnTo>
                    <a:pt x="35" y="244"/>
                  </a:lnTo>
                  <a:lnTo>
                    <a:pt x="30" y="242"/>
                  </a:lnTo>
                  <a:lnTo>
                    <a:pt x="25" y="242"/>
                  </a:lnTo>
                  <a:lnTo>
                    <a:pt x="22" y="244"/>
                  </a:lnTo>
                  <a:lnTo>
                    <a:pt x="19" y="244"/>
                  </a:lnTo>
                  <a:lnTo>
                    <a:pt x="15" y="246"/>
                  </a:lnTo>
                  <a:lnTo>
                    <a:pt x="14" y="249"/>
                  </a:lnTo>
                  <a:lnTo>
                    <a:pt x="10" y="251"/>
                  </a:lnTo>
                  <a:lnTo>
                    <a:pt x="8" y="254"/>
                  </a:lnTo>
                  <a:lnTo>
                    <a:pt x="5" y="256"/>
                  </a:lnTo>
                  <a:lnTo>
                    <a:pt x="3" y="256"/>
                  </a:lnTo>
                  <a:lnTo>
                    <a:pt x="0" y="256"/>
                  </a:lnTo>
                </a:path>
              </a:pathLst>
            </a:custGeom>
            <a:noFill/>
            <a:ln w="3175">
              <a:solidFill>
                <a:srgbClr val="5F5F5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>
                <a:latin typeface="Calibri" pitchFamily="34" charset="0"/>
              </a:endParaRPr>
            </a:p>
          </p:txBody>
        </p:sp>
        <p:sp>
          <p:nvSpPr>
            <p:cNvPr id="10" name="Freeform 6"/>
            <p:cNvSpPr>
              <a:spLocks/>
            </p:cNvSpPr>
            <p:nvPr userDrawn="1"/>
          </p:nvSpPr>
          <p:spPr bwMode="auto">
            <a:xfrm>
              <a:off x="5633" y="4039"/>
              <a:ext cx="19" cy="21"/>
            </a:xfrm>
            <a:custGeom>
              <a:avLst/>
              <a:gdLst/>
              <a:ahLst/>
              <a:cxnLst>
                <a:cxn ang="0">
                  <a:pos x="16" y="32"/>
                </a:cxn>
                <a:cxn ang="0">
                  <a:pos x="13" y="31"/>
                </a:cxn>
                <a:cxn ang="0">
                  <a:pos x="10" y="29"/>
                </a:cxn>
                <a:cxn ang="0">
                  <a:pos x="6" y="29"/>
                </a:cxn>
                <a:cxn ang="0">
                  <a:pos x="5" y="25"/>
                </a:cxn>
                <a:cxn ang="0">
                  <a:pos x="3" y="24"/>
                </a:cxn>
                <a:cxn ang="0">
                  <a:pos x="1" y="20"/>
                </a:cxn>
                <a:cxn ang="0">
                  <a:pos x="0" y="17"/>
                </a:cxn>
                <a:cxn ang="0">
                  <a:pos x="0" y="15"/>
                </a:cxn>
                <a:cxn ang="0">
                  <a:pos x="0" y="12"/>
                </a:cxn>
                <a:cxn ang="0">
                  <a:pos x="1" y="9"/>
                </a:cxn>
                <a:cxn ang="0">
                  <a:pos x="3" y="7"/>
                </a:cxn>
                <a:cxn ang="0">
                  <a:pos x="5" y="5"/>
                </a:cxn>
                <a:cxn ang="0">
                  <a:pos x="6" y="2"/>
                </a:cxn>
                <a:cxn ang="0">
                  <a:pos x="10" y="2"/>
                </a:cxn>
                <a:cxn ang="0">
                  <a:pos x="13" y="0"/>
                </a:cxn>
                <a:cxn ang="0">
                  <a:pos x="16" y="0"/>
                </a:cxn>
                <a:cxn ang="0">
                  <a:pos x="18" y="2"/>
                </a:cxn>
                <a:cxn ang="0">
                  <a:pos x="21" y="2"/>
                </a:cxn>
                <a:cxn ang="0">
                  <a:pos x="23" y="4"/>
                </a:cxn>
                <a:cxn ang="0">
                  <a:pos x="26" y="5"/>
                </a:cxn>
                <a:cxn ang="0">
                  <a:pos x="28" y="9"/>
                </a:cxn>
                <a:cxn ang="0">
                  <a:pos x="28" y="12"/>
                </a:cxn>
                <a:cxn ang="0">
                  <a:pos x="30" y="14"/>
                </a:cxn>
                <a:cxn ang="0">
                  <a:pos x="30" y="17"/>
                </a:cxn>
                <a:cxn ang="0">
                  <a:pos x="30" y="20"/>
                </a:cxn>
                <a:cxn ang="0">
                  <a:pos x="28" y="24"/>
                </a:cxn>
                <a:cxn ang="0">
                  <a:pos x="28" y="25"/>
                </a:cxn>
                <a:cxn ang="0">
                  <a:pos x="26" y="27"/>
                </a:cxn>
                <a:cxn ang="0">
                  <a:pos x="23" y="29"/>
                </a:cxn>
                <a:cxn ang="0">
                  <a:pos x="20" y="31"/>
                </a:cxn>
                <a:cxn ang="0">
                  <a:pos x="18" y="31"/>
                </a:cxn>
                <a:cxn ang="0">
                  <a:pos x="16" y="32"/>
                </a:cxn>
              </a:cxnLst>
              <a:rect l="0" t="0" r="r" b="b"/>
              <a:pathLst>
                <a:path w="30" h="32">
                  <a:moveTo>
                    <a:pt x="16" y="32"/>
                  </a:moveTo>
                  <a:lnTo>
                    <a:pt x="13" y="31"/>
                  </a:lnTo>
                  <a:lnTo>
                    <a:pt x="10" y="29"/>
                  </a:lnTo>
                  <a:lnTo>
                    <a:pt x="6" y="29"/>
                  </a:lnTo>
                  <a:lnTo>
                    <a:pt x="5" y="25"/>
                  </a:lnTo>
                  <a:lnTo>
                    <a:pt x="3" y="24"/>
                  </a:lnTo>
                  <a:lnTo>
                    <a:pt x="1" y="20"/>
                  </a:lnTo>
                  <a:lnTo>
                    <a:pt x="0" y="17"/>
                  </a:lnTo>
                  <a:lnTo>
                    <a:pt x="0" y="15"/>
                  </a:lnTo>
                  <a:lnTo>
                    <a:pt x="0" y="12"/>
                  </a:lnTo>
                  <a:lnTo>
                    <a:pt x="1" y="9"/>
                  </a:lnTo>
                  <a:lnTo>
                    <a:pt x="3" y="7"/>
                  </a:lnTo>
                  <a:lnTo>
                    <a:pt x="5" y="5"/>
                  </a:lnTo>
                  <a:lnTo>
                    <a:pt x="6" y="2"/>
                  </a:lnTo>
                  <a:lnTo>
                    <a:pt x="10" y="2"/>
                  </a:lnTo>
                  <a:lnTo>
                    <a:pt x="13" y="0"/>
                  </a:lnTo>
                  <a:lnTo>
                    <a:pt x="16" y="0"/>
                  </a:lnTo>
                  <a:lnTo>
                    <a:pt x="18" y="2"/>
                  </a:lnTo>
                  <a:lnTo>
                    <a:pt x="21" y="2"/>
                  </a:lnTo>
                  <a:lnTo>
                    <a:pt x="23" y="4"/>
                  </a:lnTo>
                  <a:lnTo>
                    <a:pt x="26" y="5"/>
                  </a:lnTo>
                  <a:lnTo>
                    <a:pt x="28" y="9"/>
                  </a:lnTo>
                  <a:lnTo>
                    <a:pt x="28" y="12"/>
                  </a:lnTo>
                  <a:lnTo>
                    <a:pt x="30" y="14"/>
                  </a:lnTo>
                  <a:lnTo>
                    <a:pt x="30" y="17"/>
                  </a:lnTo>
                  <a:lnTo>
                    <a:pt x="30" y="20"/>
                  </a:lnTo>
                  <a:lnTo>
                    <a:pt x="28" y="24"/>
                  </a:lnTo>
                  <a:lnTo>
                    <a:pt x="28" y="25"/>
                  </a:lnTo>
                  <a:lnTo>
                    <a:pt x="26" y="27"/>
                  </a:lnTo>
                  <a:lnTo>
                    <a:pt x="23" y="29"/>
                  </a:lnTo>
                  <a:lnTo>
                    <a:pt x="20" y="31"/>
                  </a:lnTo>
                  <a:lnTo>
                    <a:pt x="18" y="31"/>
                  </a:lnTo>
                  <a:lnTo>
                    <a:pt x="16" y="32"/>
                  </a:lnTo>
                  <a:close/>
                </a:path>
              </a:pathLst>
            </a:custGeom>
            <a:solidFill>
              <a:srgbClr val="5F5F5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>
                <a:latin typeface="Calibri" pitchFamily="34" charset="0"/>
              </a:endParaRPr>
            </a:p>
          </p:txBody>
        </p:sp>
        <p:sp>
          <p:nvSpPr>
            <p:cNvPr id="11" name="Freeform 7"/>
            <p:cNvSpPr>
              <a:spLocks/>
            </p:cNvSpPr>
            <p:nvPr userDrawn="1"/>
          </p:nvSpPr>
          <p:spPr bwMode="auto">
            <a:xfrm>
              <a:off x="5633" y="4039"/>
              <a:ext cx="19" cy="21"/>
            </a:xfrm>
            <a:custGeom>
              <a:avLst/>
              <a:gdLst/>
              <a:ahLst/>
              <a:cxnLst>
                <a:cxn ang="0">
                  <a:pos x="16" y="32"/>
                </a:cxn>
                <a:cxn ang="0">
                  <a:pos x="13" y="31"/>
                </a:cxn>
                <a:cxn ang="0">
                  <a:pos x="10" y="29"/>
                </a:cxn>
                <a:cxn ang="0">
                  <a:pos x="6" y="29"/>
                </a:cxn>
                <a:cxn ang="0">
                  <a:pos x="5" y="25"/>
                </a:cxn>
                <a:cxn ang="0">
                  <a:pos x="3" y="24"/>
                </a:cxn>
                <a:cxn ang="0">
                  <a:pos x="1" y="20"/>
                </a:cxn>
                <a:cxn ang="0">
                  <a:pos x="0" y="17"/>
                </a:cxn>
                <a:cxn ang="0">
                  <a:pos x="0" y="15"/>
                </a:cxn>
                <a:cxn ang="0">
                  <a:pos x="0" y="12"/>
                </a:cxn>
                <a:cxn ang="0">
                  <a:pos x="1" y="9"/>
                </a:cxn>
                <a:cxn ang="0">
                  <a:pos x="3" y="7"/>
                </a:cxn>
                <a:cxn ang="0">
                  <a:pos x="5" y="5"/>
                </a:cxn>
                <a:cxn ang="0">
                  <a:pos x="6" y="2"/>
                </a:cxn>
                <a:cxn ang="0">
                  <a:pos x="10" y="2"/>
                </a:cxn>
                <a:cxn ang="0">
                  <a:pos x="13" y="0"/>
                </a:cxn>
                <a:cxn ang="0">
                  <a:pos x="16" y="0"/>
                </a:cxn>
                <a:cxn ang="0">
                  <a:pos x="18" y="2"/>
                </a:cxn>
                <a:cxn ang="0">
                  <a:pos x="21" y="2"/>
                </a:cxn>
                <a:cxn ang="0">
                  <a:pos x="23" y="4"/>
                </a:cxn>
                <a:cxn ang="0">
                  <a:pos x="26" y="5"/>
                </a:cxn>
                <a:cxn ang="0">
                  <a:pos x="28" y="9"/>
                </a:cxn>
                <a:cxn ang="0">
                  <a:pos x="28" y="12"/>
                </a:cxn>
                <a:cxn ang="0">
                  <a:pos x="30" y="14"/>
                </a:cxn>
                <a:cxn ang="0">
                  <a:pos x="30" y="17"/>
                </a:cxn>
                <a:cxn ang="0">
                  <a:pos x="30" y="20"/>
                </a:cxn>
                <a:cxn ang="0">
                  <a:pos x="28" y="24"/>
                </a:cxn>
                <a:cxn ang="0">
                  <a:pos x="28" y="25"/>
                </a:cxn>
                <a:cxn ang="0">
                  <a:pos x="26" y="27"/>
                </a:cxn>
                <a:cxn ang="0">
                  <a:pos x="23" y="29"/>
                </a:cxn>
                <a:cxn ang="0">
                  <a:pos x="20" y="31"/>
                </a:cxn>
                <a:cxn ang="0">
                  <a:pos x="18" y="31"/>
                </a:cxn>
                <a:cxn ang="0">
                  <a:pos x="16" y="32"/>
                </a:cxn>
              </a:cxnLst>
              <a:rect l="0" t="0" r="r" b="b"/>
              <a:pathLst>
                <a:path w="30" h="32">
                  <a:moveTo>
                    <a:pt x="16" y="32"/>
                  </a:moveTo>
                  <a:lnTo>
                    <a:pt x="13" y="31"/>
                  </a:lnTo>
                  <a:lnTo>
                    <a:pt x="10" y="29"/>
                  </a:lnTo>
                  <a:lnTo>
                    <a:pt x="6" y="29"/>
                  </a:lnTo>
                  <a:lnTo>
                    <a:pt x="5" y="25"/>
                  </a:lnTo>
                  <a:lnTo>
                    <a:pt x="3" y="24"/>
                  </a:lnTo>
                  <a:lnTo>
                    <a:pt x="1" y="20"/>
                  </a:lnTo>
                  <a:lnTo>
                    <a:pt x="0" y="17"/>
                  </a:lnTo>
                  <a:lnTo>
                    <a:pt x="0" y="15"/>
                  </a:lnTo>
                  <a:lnTo>
                    <a:pt x="0" y="12"/>
                  </a:lnTo>
                  <a:lnTo>
                    <a:pt x="1" y="9"/>
                  </a:lnTo>
                  <a:lnTo>
                    <a:pt x="3" y="7"/>
                  </a:lnTo>
                  <a:lnTo>
                    <a:pt x="5" y="5"/>
                  </a:lnTo>
                  <a:lnTo>
                    <a:pt x="6" y="2"/>
                  </a:lnTo>
                  <a:lnTo>
                    <a:pt x="10" y="2"/>
                  </a:lnTo>
                  <a:lnTo>
                    <a:pt x="13" y="0"/>
                  </a:lnTo>
                  <a:lnTo>
                    <a:pt x="16" y="0"/>
                  </a:lnTo>
                  <a:lnTo>
                    <a:pt x="18" y="2"/>
                  </a:lnTo>
                  <a:lnTo>
                    <a:pt x="21" y="2"/>
                  </a:lnTo>
                  <a:lnTo>
                    <a:pt x="23" y="4"/>
                  </a:lnTo>
                  <a:lnTo>
                    <a:pt x="26" y="5"/>
                  </a:lnTo>
                  <a:lnTo>
                    <a:pt x="28" y="9"/>
                  </a:lnTo>
                  <a:lnTo>
                    <a:pt x="28" y="12"/>
                  </a:lnTo>
                  <a:lnTo>
                    <a:pt x="30" y="14"/>
                  </a:lnTo>
                  <a:lnTo>
                    <a:pt x="30" y="17"/>
                  </a:lnTo>
                  <a:lnTo>
                    <a:pt x="30" y="20"/>
                  </a:lnTo>
                  <a:lnTo>
                    <a:pt x="28" y="24"/>
                  </a:lnTo>
                  <a:lnTo>
                    <a:pt x="28" y="25"/>
                  </a:lnTo>
                  <a:lnTo>
                    <a:pt x="26" y="27"/>
                  </a:lnTo>
                  <a:lnTo>
                    <a:pt x="23" y="29"/>
                  </a:lnTo>
                  <a:lnTo>
                    <a:pt x="20" y="31"/>
                  </a:lnTo>
                  <a:lnTo>
                    <a:pt x="18" y="31"/>
                  </a:lnTo>
                  <a:lnTo>
                    <a:pt x="16" y="32"/>
                  </a:lnTo>
                </a:path>
              </a:pathLst>
            </a:custGeom>
            <a:solidFill>
              <a:srgbClr val="5F5F5F"/>
            </a:solidFill>
            <a:ln w="3175">
              <a:solidFill>
                <a:srgbClr val="5F5F5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>
                <a:latin typeface="Calibri" pitchFamily="34" charset="0"/>
              </a:endParaRPr>
            </a:p>
          </p:txBody>
        </p:sp>
        <p:sp>
          <p:nvSpPr>
            <p:cNvPr id="12" name="Freeform 8"/>
            <p:cNvSpPr>
              <a:spLocks/>
            </p:cNvSpPr>
            <p:nvPr userDrawn="1"/>
          </p:nvSpPr>
          <p:spPr bwMode="auto">
            <a:xfrm>
              <a:off x="5643" y="4044"/>
              <a:ext cx="7" cy="11"/>
            </a:xfrm>
            <a:custGeom>
              <a:avLst/>
              <a:gdLst/>
              <a:ahLst/>
              <a:cxnLst>
                <a:cxn ang="0">
                  <a:pos x="0" y="18"/>
                </a:cxn>
                <a:cxn ang="0">
                  <a:pos x="3" y="17"/>
                </a:cxn>
                <a:cxn ang="0">
                  <a:pos x="5" y="17"/>
                </a:cxn>
                <a:cxn ang="0">
                  <a:pos x="5" y="15"/>
                </a:cxn>
                <a:cxn ang="0">
                  <a:pos x="8" y="12"/>
                </a:cxn>
                <a:cxn ang="0">
                  <a:pos x="8" y="10"/>
                </a:cxn>
                <a:cxn ang="0">
                  <a:pos x="6" y="7"/>
                </a:cxn>
                <a:cxn ang="0">
                  <a:pos x="5" y="5"/>
                </a:cxn>
                <a:cxn ang="0">
                  <a:pos x="3" y="2"/>
                </a:cxn>
                <a:cxn ang="0">
                  <a:pos x="1" y="0"/>
                </a:cxn>
                <a:cxn ang="0">
                  <a:pos x="3" y="0"/>
                </a:cxn>
                <a:cxn ang="0">
                  <a:pos x="5" y="2"/>
                </a:cxn>
                <a:cxn ang="0">
                  <a:pos x="6" y="2"/>
                </a:cxn>
                <a:cxn ang="0">
                  <a:pos x="8" y="5"/>
                </a:cxn>
                <a:cxn ang="0">
                  <a:pos x="10" y="5"/>
                </a:cxn>
                <a:cxn ang="0">
                  <a:pos x="10" y="7"/>
                </a:cxn>
                <a:cxn ang="0">
                  <a:pos x="11" y="10"/>
                </a:cxn>
                <a:cxn ang="0">
                  <a:pos x="11" y="12"/>
                </a:cxn>
                <a:cxn ang="0">
                  <a:pos x="8" y="15"/>
                </a:cxn>
                <a:cxn ang="0">
                  <a:pos x="6" y="17"/>
                </a:cxn>
                <a:cxn ang="0">
                  <a:pos x="3" y="18"/>
                </a:cxn>
                <a:cxn ang="0">
                  <a:pos x="0" y="18"/>
                </a:cxn>
              </a:cxnLst>
              <a:rect l="0" t="0" r="r" b="b"/>
              <a:pathLst>
                <a:path w="11" h="18">
                  <a:moveTo>
                    <a:pt x="0" y="18"/>
                  </a:moveTo>
                  <a:lnTo>
                    <a:pt x="3" y="17"/>
                  </a:lnTo>
                  <a:lnTo>
                    <a:pt x="5" y="17"/>
                  </a:lnTo>
                  <a:lnTo>
                    <a:pt x="5" y="15"/>
                  </a:lnTo>
                  <a:lnTo>
                    <a:pt x="8" y="12"/>
                  </a:lnTo>
                  <a:lnTo>
                    <a:pt x="8" y="10"/>
                  </a:lnTo>
                  <a:lnTo>
                    <a:pt x="6" y="7"/>
                  </a:lnTo>
                  <a:lnTo>
                    <a:pt x="5" y="5"/>
                  </a:lnTo>
                  <a:lnTo>
                    <a:pt x="3" y="2"/>
                  </a:lnTo>
                  <a:lnTo>
                    <a:pt x="1" y="0"/>
                  </a:lnTo>
                  <a:lnTo>
                    <a:pt x="3" y="0"/>
                  </a:lnTo>
                  <a:lnTo>
                    <a:pt x="5" y="2"/>
                  </a:lnTo>
                  <a:lnTo>
                    <a:pt x="6" y="2"/>
                  </a:lnTo>
                  <a:lnTo>
                    <a:pt x="8" y="5"/>
                  </a:lnTo>
                  <a:lnTo>
                    <a:pt x="10" y="5"/>
                  </a:lnTo>
                  <a:lnTo>
                    <a:pt x="10" y="7"/>
                  </a:lnTo>
                  <a:lnTo>
                    <a:pt x="11" y="10"/>
                  </a:lnTo>
                  <a:lnTo>
                    <a:pt x="11" y="12"/>
                  </a:lnTo>
                  <a:lnTo>
                    <a:pt x="8" y="15"/>
                  </a:lnTo>
                  <a:lnTo>
                    <a:pt x="6" y="17"/>
                  </a:lnTo>
                  <a:lnTo>
                    <a:pt x="3" y="18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chemeClr val="tx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>
                <a:latin typeface="Calibri" pitchFamily="34" charset="0"/>
              </a:endParaRPr>
            </a:p>
          </p:txBody>
        </p:sp>
        <p:sp>
          <p:nvSpPr>
            <p:cNvPr id="13" name="Freeform 9"/>
            <p:cNvSpPr>
              <a:spLocks/>
            </p:cNvSpPr>
            <p:nvPr userDrawn="1"/>
          </p:nvSpPr>
          <p:spPr bwMode="auto">
            <a:xfrm>
              <a:off x="5550" y="4145"/>
              <a:ext cx="80" cy="68"/>
            </a:xfrm>
            <a:custGeom>
              <a:avLst/>
              <a:gdLst/>
              <a:ahLst/>
              <a:cxnLst>
                <a:cxn ang="0">
                  <a:pos x="29" y="99"/>
                </a:cxn>
                <a:cxn ang="0">
                  <a:pos x="34" y="104"/>
                </a:cxn>
                <a:cxn ang="0">
                  <a:pos x="41" y="106"/>
                </a:cxn>
                <a:cxn ang="0">
                  <a:pos x="49" y="104"/>
                </a:cxn>
                <a:cxn ang="0">
                  <a:pos x="56" y="99"/>
                </a:cxn>
                <a:cxn ang="0">
                  <a:pos x="58" y="99"/>
                </a:cxn>
                <a:cxn ang="0">
                  <a:pos x="64" y="101"/>
                </a:cxn>
                <a:cxn ang="0">
                  <a:pos x="69" y="99"/>
                </a:cxn>
                <a:cxn ang="0">
                  <a:pos x="81" y="93"/>
                </a:cxn>
                <a:cxn ang="0">
                  <a:pos x="88" y="84"/>
                </a:cxn>
                <a:cxn ang="0">
                  <a:pos x="95" y="81"/>
                </a:cxn>
                <a:cxn ang="0">
                  <a:pos x="101" y="83"/>
                </a:cxn>
                <a:cxn ang="0">
                  <a:pos x="110" y="83"/>
                </a:cxn>
                <a:cxn ang="0">
                  <a:pos x="115" y="79"/>
                </a:cxn>
                <a:cxn ang="0">
                  <a:pos x="115" y="76"/>
                </a:cxn>
                <a:cxn ang="0">
                  <a:pos x="115" y="73"/>
                </a:cxn>
                <a:cxn ang="0">
                  <a:pos x="118" y="69"/>
                </a:cxn>
                <a:cxn ang="0">
                  <a:pos x="123" y="64"/>
                </a:cxn>
                <a:cxn ang="0">
                  <a:pos x="125" y="61"/>
                </a:cxn>
                <a:cxn ang="0">
                  <a:pos x="126" y="54"/>
                </a:cxn>
                <a:cxn ang="0">
                  <a:pos x="121" y="41"/>
                </a:cxn>
                <a:cxn ang="0">
                  <a:pos x="120" y="34"/>
                </a:cxn>
                <a:cxn ang="0">
                  <a:pos x="120" y="14"/>
                </a:cxn>
                <a:cxn ang="0">
                  <a:pos x="118" y="5"/>
                </a:cxn>
                <a:cxn ang="0">
                  <a:pos x="115" y="22"/>
                </a:cxn>
                <a:cxn ang="0">
                  <a:pos x="113" y="39"/>
                </a:cxn>
                <a:cxn ang="0">
                  <a:pos x="113" y="52"/>
                </a:cxn>
                <a:cxn ang="0">
                  <a:pos x="111" y="57"/>
                </a:cxn>
                <a:cxn ang="0">
                  <a:pos x="106" y="64"/>
                </a:cxn>
                <a:cxn ang="0">
                  <a:pos x="101" y="69"/>
                </a:cxn>
                <a:cxn ang="0">
                  <a:pos x="98" y="71"/>
                </a:cxn>
                <a:cxn ang="0">
                  <a:pos x="95" y="69"/>
                </a:cxn>
                <a:cxn ang="0">
                  <a:pos x="88" y="69"/>
                </a:cxn>
                <a:cxn ang="0">
                  <a:pos x="81" y="79"/>
                </a:cxn>
                <a:cxn ang="0">
                  <a:pos x="73" y="84"/>
                </a:cxn>
                <a:cxn ang="0">
                  <a:pos x="69" y="84"/>
                </a:cxn>
                <a:cxn ang="0">
                  <a:pos x="58" y="84"/>
                </a:cxn>
                <a:cxn ang="0">
                  <a:pos x="53" y="86"/>
                </a:cxn>
                <a:cxn ang="0">
                  <a:pos x="46" y="91"/>
                </a:cxn>
                <a:cxn ang="0">
                  <a:pos x="41" y="93"/>
                </a:cxn>
                <a:cxn ang="0">
                  <a:pos x="32" y="93"/>
                </a:cxn>
                <a:cxn ang="0">
                  <a:pos x="27" y="91"/>
                </a:cxn>
                <a:cxn ang="0">
                  <a:pos x="17" y="89"/>
                </a:cxn>
                <a:cxn ang="0">
                  <a:pos x="7" y="91"/>
                </a:cxn>
                <a:cxn ang="0">
                  <a:pos x="11" y="93"/>
                </a:cxn>
                <a:cxn ang="0">
                  <a:pos x="26" y="98"/>
                </a:cxn>
              </a:cxnLst>
              <a:rect l="0" t="0" r="r" b="b"/>
              <a:pathLst>
                <a:path w="126" h="106">
                  <a:moveTo>
                    <a:pt x="26" y="98"/>
                  </a:moveTo>
                  <a:lnTo>
                    <a:pt x="29" y="99"/>
                  </a:lnTo>
                  <a:lnTo>
                    <a:pt x="29" y="101"/>
                  </a:lnTo>
                  <a:lnTo>
                    <a:pt x="34" y="104"/>
                  </a:lnTo>
                  <a:lnTo>
                    <a:pt x="37" y="104"/>
                  </a:lnTo>
                  <a:lnTo>
                    <a:pt x="41" y="106"/>
                  </a:lnTo>
                  <a:lnTo>
                    <a:pt x="46" y="104"/>
                  </a:lnTo>
                  <a:lnTo>
                    <a:pt x="49" y="104"/>
                  </a:lnTo>
                  <a:lnTo>
                    <a:pt x="53" y="103"/>
                  </a:lnTo>
                  <a:lnTo>
                    <a:pt x="56" y="99"/>
                  </a:lnTo>
                  <a:lnTo>
                    <a:pt x="58" y="99"/>
                  </a:lnTo>
                  <a:lnTo>
                    <a:pt x="58" y="99"/>
                  </a:lnTo>
                  <a:lnTo>
                    <a:pt x="63" y="101"/>
                  </a:lnTo>
                  <a:lnTo>
                    <a:pt x="64" y="101"/>
                  </a:lnTo>
                  <a:lnTo>
                    <a:pt x="66" y="101"/>
                  </a:lnTo>
                  <a:lnTo>
                    <a:pt x="69" y="99"/>
                  </a:lnTo>
                  <a:lnTo>
                    <a:pt x="74" y="98"/>
                  </a:lnTo>
                  <a:lnTo>
                    <a:pt x="81" y="93"/>
                  </a:lnTo>
                  <a:lnTo>
                    <a:pt x="86" y="89"/>
                  </a:lnTo>
                  <a:lnTo>
                    <a:pt x="88" y="84"/>
                  </a:lnTo>
                  <a:lnTo>
                    <a:pt x="93" y="81"/>
                  </a:lnTo>
                  <a:lnTo>
                    <a:pt x="95" y="81"/>
                  </a:lnTo>
                  <a:lnTo>
                    <a:pt x="96" y="81"/>
                  </a:lnTo>
                  <a:lnTo>
                    <a:pt x="101" y="83"/>
                  </a:lnTo>
                  <a:lnTo>
                    <a:pt x="106" y="84"/>
                  </a:lnTo>
                  <a:lnTo>
                    <a:pt x="110" y="83"/>
                  </a:lnTo>
                  <a:lnTo>
                    <a:pt x="111" y="81"/>
                  </a:lnTo>
                  <a:lnTo>
                    <a:pt x="115" y="79"/>
                  </a:lnTo>
                  <a:lnTo>
                    <a:pt x="115" y="78"/>
                  </a:lnTo>
                  <a:lnTo>
                    <a:pt x="115" y="76"/>
                  </a:lnTo>
                  <a:lnTo>
                    <a:pt x="115" y="76"/>
                  </a:lnTo>
                  <a:lnTo>
                    <a:pt x="115" y="73"/>
                  </a:lnTo>
                  <a:lnTo>
                    <a:pt x="116" y="71"/>
                  </a:lnTo>
                  <a:lnTo>
                    <a:pt x="118" y="69"/>
                  </a:lnTo>
                  <a:lnTo>
                    <a:pt x="121" y="66"/>
                  </a:lnTo>
                  <a:lnTo>
                    <a:pt x="123" y="64"/>
                  </a:lnTo>
                  <a:lnTo>
                    <a:pt x="125" y="62"/>
                  </a:lnTo>
                  <a:lnTo>
                    <a:pt x="125" y="61"/>
                  </a:lnTo>
                  <a:lnTo>
                    <a:pt x="126" y="57"/>
                  </a:lnTo>
                  <a:lnTo>
                    <a:pt x="126" y="54"/>
                  </a:lnTo>
                  <a:lnTo>
                    <a:pt x="125" y="49"/>
                  </a:lnTo>
                  <a:lnTo>
                    <a:pt x="121" y="41"/>
                  </a:lnTo>
                  <a:lnTo>
                    <a:pt x="121" y="37"/>
                  </a:lnTo>
                  <a:lnTo>
                    <a:pt x="120" y="34"/>
                  </a:lnTo>
                  <a:lnTo>
                    <a:pt x="120" y="24"/>
                  </a:lnTo>
                  <a:lnTo>
                    <a:pt x="120" y="14"/>
                  </a:lnTo>
                  <a:lnTo>
                    <a:pt x="120" y="0"/>
                  </a:lnTo>
                  <a:lnTo>
                    <a:pt x="118" y="5"/>
                  </a:lnTo>
                  <a:lnTo>
                    <a:pt x="115" y="15"/>
                  </a:lnTo>
                  <a:lnTo>
                    <a:pt x="115" y="22"/>
                  </a:lnTo>
                  <a:lnTo>
                    <a:pt x="113" y="31"/>
                  </a:lnTo>
                  <a:lnTo>
                    <a:pt x="113" y="39"/>
                  </a:lnTo>
                  <a:lnTo>
                    <a:pt x="113" y="49"/>
                  </a:lnTo>
                  <a:lnTo>
                    <a:pt x="113" y="52"/>
                  </a:lnTo>
                  <a:lnTo>
                    <a:pt x="113" y="56"/>
                  </a:lnTo>
                  <a:lnTo>
                    <a:pt x="111" y="57"/>
                  </a:lnTo>
                  <a:lnTo>
                    <a:pt x="110" y="61"/>
                  </a:lnTo>
                  <a:lnTo>
                    <a:pt x="106" y="64"/>
                  </a:lnTo>
                  <a:lnTo>
                    <a:pt x="101" y="69"/>
                  </a:lnTo>
                  <a:lnTo>
                    <a:pt x="101" y="69"/>
                  </a:lnTo>
                  <a:lnTo>
                    <a:pt x="101" y="69"/>
                  </a:lnTo>
                  <a:lnTo>
                    <a:pt x="98" y="71"/>
                  </a:lnTo>
                  <a:lnTo>
                    <a:pt x="96" y="69"/>
                  </a:lnTo>
                  <a:lnTo>
                    <a:pt x="95" y="69"/>
                  </a:lnTo>
                  <a:lnTo>
                    <a:pt x="89" y="69"/>
                  </a:lnTo>
                  <a:lnTo>
                    <a:pt x="88" y="69"/>
                  </a:lnTo>
                  <a:lnTo>
                    <a:pt x="86" y="71"/>
                  </a:lnTo>
                  <a:lnTo>
                    <a:pt x="81" y="79"/>
                  </a:lnTo>
                  <a:lnTo>
                    <a:pt x="76" y="83"/>
                  </a:lnTo>
                  <a:lnTo>
                    <a:pt x="73" y="84"/>
                  </a:lnTo>
                  <a:lnTo>
                    <a:pt x="71" y="84"/>
                  </a:lnTo>
                  <a:lnTo>
                    <a:pt x="69" y="84"/>
                  </a:lnTo>
                  <a:lnTo>
                    <a:pt x="66" y="84"/>
                  </a:lnTo>
                  <a:lnTo>
                    <a:pt x="58" y="84"/>
                  </a:lnTo>
                  <a:lnTo>
                    <a:pt x="54" y="86"/>
                  </a:lnTo>
                  <a:lnTo>
                    <a:pt x="53" y="86"/>
                  </a:lnTo>
                  <a:lnTo>
                    <a:pt x="49" y="88"/>
                  </a:lnTo>
                  <a:lnTo>
                    <a:pt x="46" y="91"/>
                  </a:lnTo>
                  <a:lnTo>
                    <a:pt x="42" y="93"/>
                  </a:lnTo>
                  <a:lnTo>
                    <a:pt x="41" y="93"/>
                  </a:lnTo>
                  <a:lnTo>
                    <a:pt x="37" y="93"/>
                  </a:lnTo>
                  <a:lnTo>
                    <a:pt x="32" y="93"/>
                  </a:lnTo>
                  <a:lnTo>
                    <a:pt x="31" y="93"/>
                  </a:lnTo>
                  <a:lnTo>
                    <a:pt x="27" y="91"/>
                  </a:lnTo>
                  <a:lnTo>
                    <a:pt x="21" y="91"/>
                  </a:lnTo>
                  <a:lnTo>
                    <a:pt x="17" y="89"/>
                  </a:lnTo>
                  <a:lnTo>
                    <a:pt x="12" y="91"/>
                  </a:lnTo>
                  <a:lnTo>
                    <a:pt x="7" y="91"/>
                  </a:lnTo>
                  <a:lnTo>
                    <a:pt x="0" y="93"/>
                  </a:lnTo>
                  <a:lnTo>
                    <a:pt x="11" y="93"/>
                  </a:lnTo>
                  <a:lnTo>
                    <a:pt x="16" y="94"/>
                  </a:lnTo>
                  <a:lnTo>
                    <a:pt x="26" y="98"/>
                  </a:lnTo>
                  <a:close/>
                </a:path>
              </a:pathLst>
            </a:custGeom>
            <a:solidFill>
              <a:schemeClr val="tx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>
                <a:latin typeface="Calibri" pitchFamily="34" charset="0"/>
              </a:endParaRPr>
            </a:p>
          </p:txBody>
        </p:sp>
        <p:sp>
          <p:nvSpPr>
            <p:cNvPr id="14" name="Freeform 10"/>
            <p:cNvSpPr>
              <a:spLocks/>
            </p:cNvSpPr>
            <p:nvPr userDrawn="1"/>
          </p:nvSpPr>
          <p:spPr bwMode="auto">
            <a:xfrm>
              <a:off x="5656" y="4187"/>
              <a:ext cx="17" cy="17"/>
            </a:xfrm>
            <a:custGeom>
              <a:avLst/>
              <a:gdLst/>
              <a:ahLst/>
              <a:cxnLst>
                <a:cxn ang="0">
                  <a:pos x="12" y="27"/>
                </a:cxn>
                <a:cxn ang="0">
                  <a:pos x="11" y="27"/>
                </a:cxn>
                <a:cxn ang="0">
                  <a:pos x="7" y="27"/>
                </a:cxn>
                <a:cxn ang="0">
                  <a:pos x="4" y="23"/>
                </a:cxn>
                <a:cxn ang="0">
                  <a:pos x="2" y="22"/>
                </a:cxn>
                <a:cxn ang="0">
                  <a:pos x="2" y="18"/>
                </a:cxn>
                <a:cxn ang="0">
                  <a:pos x="0" y="17"/>
                </a:cxn>
                <a:cxn ang="0">
                  <a:pos x="0" y="13"/>
                </a:cxn>
                <a:cxn ang="0">
                  <a:pos x="0" y="12"/>
                </a:cxn>
                <a:cxn ang="0">
                  <a:pos x="2" y="8"/>
                </a:cxn>
                <a:cxn ang="0">
                  <a:pos x="4" y="3"/>
                </a:cxn>
                <a:cxn ang="0">
                  <a:pos x="7" y="3"/>
                </a:cxn>
                <a:cxn ang="0">
                  <a:pos x="9" y="2"/>
                </a:cxn>
                <a:cxn ang="0">
                  <a:pos x="12" y="0"/>
                </a:cxn>
                <a:cxn ang="0">
                  <a:pos x="14" y="0"/>
                </a:cxn>
                <a:cxn ang="0">
                  <a:pos x="17" y="0"/>
                </a:cxn>
                <a:cxn ang="0">
                  <a:pos x="19" y="2"/>
                </a:cxn>
                <a:cxn ang="0">
                  <a:pos x="24" y="5"/>
                </a:cxn>
                <a:cxn ang="0">
                  <a:pos x="26" y="7"/>
                </a:cxn>
                <a:cxn ang="0">
                  <a:pos x="27" y="10"/>
                </a:cxn>
                <a:cxn ang="0">
                  <a:pos x="27" y="12"/>
                </a:cxn>
                <a:cxn ang="0">
                  <a:pos x="27" y="15"/>
                </a:cxn>
                <a:cxn ang="0">
                  <a:pos x="27" y="18"/>
                </a:cxn>
                <a:cxn ang="0">
                  <a:pos x="26" y="20"/>
                </a:cxn>
                <a:cxn ang="0">
                  <a:pos x="24" y="25"/>
                </a:cxn>
                <a:cxn ang="0">
                  <a:pos x="21" y="25"/>
                </a:cxn>
                <a:cxn ang="0">
                  <a:pos x="19" y="27"/>
                </a:cxn>
                <a:cxn ang="0">
                  <a:pos x="16" y="27"/>
                </a:cxn>
                <a:cxn ang="0">
                  <a:pos x="12" y="27"/>
                </a:cxn>
              </a:cxnLst>
              <a:rect l="0" t="0" r="r" b="b"/>
              <a:pathLst>
                <a:path w="27" h="27">
                  <a:moveTo>
                    <a:pt x="12" y="27"/>
                  </a:moveTo>
                  <a:lnTo>
                    <a:pt x="11" y="27"/>
                  </a:lnTo>
                  <a:lnTo>
                    <a:pt x="7" y="27"/>
                  </a:lnTo>
                  <a:lnTo>
                    <a:pt x="4" y="23"/>
                  </a:lnTo>
                  <a:lnTo>
                    <a:pt x="2" y="22"/>
                  </a:lnTo>
                  <a:lnTo>
                    <a:pt x="2" y="18"/>
                  </a:lnTo>
                  <a:lnTo>
                    <a:pt x="0" y="17"/>
                  </a:lnTo>
                  <a:lnTo>
                    <a:pt x="0" y="13"/>
                  </a:lnTo>
                  <a:lnTo>
                    <a:pt x="0" y="12"/>
                  </a:lnTo>
                  <a:lnTo>
                    <a:pt x="2" y="8"/>
                  </a:lnTo>
                  <a:lnTo>
                    <a:pt x="4" y="3"/>
                  </a:lnTo>
                  <a:lnTo>
                    <a:pt x="7" y="3"/>
                  </a:lnTo>
                  <a:lnTo>
                    <a:pt x="9" y="2"/>
                  </a:lnTo>
                  <a:lnTo>
                    <a:pt x="12" y="0"/>
                  </a:lnTo>
                  <a:lnTo>
                    <a:pt x="14" y="0"/>
                  </a:lnTo>
                  <a:lnTo>
                    <a:pt x="17" y="0"/>
                  </a:lnTo>
                  <a:lnTo>
                    <a:pt x="19" y="2"/>
                  </a:lnTo>
                  <a:lnTo>
                    <a:pt x="24" y="5"/>
                  </a:lnTo>
                  <a:lnTo>
                    <a:pt x="26" y="7"/>
                  </a:lnTo>
                  <a:lnTo>
                    <a:pt x="27" y="10"/>
                  </a:lnTo>
                  <a:lnTo>
                    <a:pt x="27" y="12"/>
                  </a:lnTo>
                  <a:lnTo>
                    <a:pt x="27" y="15"/>
                  </a:lnTo>
                  <a:lnTo>
                    <a:pt x="27" y="18"/>
                  </a:lnTo>
                  <a:lnTo>
                    <a:pt x="26" y="20"/>
                  </a:lnTo>
                  <a:lnTo>
                    <a:pt x="24" y="25"/>
                  </a:lnTo>
                  <a:lnTo>
                    <a:pt x="21" y="25"/>
                  </a:lnTo>
                  <a:lnTo>
                    <a:pt x="19" y="27"/>
                  </a:lnTo>
                  <a:lnTo>
                    <a:pt x="16" y="27"/>
                  </a:lnTo>
                  <a:lnTo>
                    <a:pt x="12" y="27"/>
                  </a:lnTo>
                  <a:close/>
                </a:path>
              </a:pathLst>
            </a:custGeom>
            <a:solidFill>
              <a:srgbClr val="5F5F5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>
                <a:latin typeface="Calibr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691109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004" y="44463"/>
            <a:ext cx="10513168" cy="75741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54560" y="908260"/>
            <a:ext cx="5803294" cy="547496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69595" y="908260"/>
            <a:ext cx="5805411" cy="547496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Rectangle 28"/>
          <p:cNvSpPr>
            <a:spLocks noGrp="1" noChangeArrowheads="1"/>
          </p:cNvSpPr>
          <p:nvPr>
            <p:ph type="ftr" sz="quarter" idx="10"/>
          </p:nvPr>
        </p:nvSpPr>
        <p:spPr>
          <a:xfrm>
            <a:off x="154560" y="6513437"/>
            <a:ext cx="4943440" cy="301695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Saip Can Hasbay, How I Learned to Stop Worrying and Love Triangulations</a:t>
            </a:r>
            <a:endParaRPr lang="de-AT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‹#›</a:t>
            </a:fld>
            <a:endParaRPr lang="de-AT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3.w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auto">
          <a:xfrm>
            <a:off x="0" y="0"/>
            <a:ext cx="12195175" cy="799496"/>
          </a:xfrm>
          <a:prstGeom prst="rect">
            <a:avLst/>
          </a:prstGeom>
          <a:solidFill>
            <a:srgbClr val="006599"/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198" name="Rectangle 26"/>
          <p:cNvSpPr>
            <a:spLocks noGrp="1" noChangeArrowheads="1"/>
          </p:cNvSpPr>
          <p:nvPr>
            <p:ph type="title"/>
          </p:nvPr>
        </p:nvSpPr>
        <p:spPr bwMode="auto">
          <a:xfrm>
            <a:off x="841004" y="42082"/>
            <a:ext cx="10513168" cy="757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21944" tIns="60972" rIns="121944" bIns="6097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AT" dirty="0"/>
              <a:t>Click to edit Master title style</a:t>
            </a:r>
          </a:p>
        </p:txBody>
      </p:sp>
      <p:sp>
        <p:nvSpPr>
          <p:cNvPr id="8199" name="Rectangle 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154561" y="914886"/>
            <a:ext cx="11849688" cy="54749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21944" tIns="60972" rIns="121944" bIns="6097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AT" dirty="0"/>
              <a:t>Text</a:t>
            </a:r>
          </a:p>
          <a:p>
            <a:pPr lvl="1"/>
            <a:r>
              <a:rPr lang="de-AT" dirty="0"/>
              <a:t>Text</a:t>
            </a:r>
          </a:p>
          <a:p>
            <a:pPr lvl="2"/>
            <a:r>
              <a:rPr lang="de-AT" dirty="0"/>
              <a:t>Text</a:t>
            </a:r>
          </a:p>
        </p:txBody>
      </p:sp>
      <p:sp>
        <p:nvSpPr>
          <p:cNvPr id="272412" name="Rectangle 28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54560" y="6513437"/>
            <a:ext cx="4943440" cy="3016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21944" tIns="60972" rIns="121944" bIns="60972" numCol="1" anchor="ctr" anchorCtr="0" compatLnSpc="1">
            <a:prstTxWarp prst="textNoShape">
              <a:avLst/>
            </a:prstTxWarp>
          </a:bodyPr>
          <a:lstStyle>
            <a:lvl1pPr>
              <a:defRPr sz="1200" b="1">
                <a:solidFill>
                  <a:srgbClr val="5F5F5F"/>
                </a:solidFill>
                <a:latin typeface="Calibri" pitchFamily="34" charset="0"/>
              </a:defRPr>
            </a:lvl1pPr>
          </a:lstStyle>
          <a:p>
            <a:pPr>
              <a:defRPr/>
            </a:pPr>
            <a:r>
              <a:rPr lang="en-US"/>
              <a:t>Saip Can Hasbay, How I Learned to Stop Worrying and Love Triangulations</a:t>
            </a:r>
            <a:endParaRPr lang="de-AT" dirty="0"/>
          </a:p>
        </p:txBody>
      </p:sp>
      <p:sp>
        <p:nvSpPr>
          <p:cNvPr id="272413" name="Rectangle 29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377733" y="6508672"/>
            <a:ext cx="1439708" cy="3064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21944" tIns="60972" rIns="121944" bIns="60972" numCol="1" anchor="ctr" anchorCtr="0" compatLnSpc="1">
            <a:prstTxWarp prst="textNoShape">
              <a:avLst/>
            </a:prstTxWarp>
          </a:bodyPr>
          <a:lstStyle>
            <a:lvl1pPr algn="ctr">
              <a:defRPr sz="1200" b="1">
                <a:solidFill>
                  <a:srgbClr val="5F5F5F"/>
                </a:solidFill>
                <a:latin typeface="Calibri" pitchFamily="34" charset="0"/>
              </a:defRPr>
            </a:lvl1pPr>
          </a:lstStyle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‹#›</a:t>
            </a:fld>
            <a:endParaRPr lang="de-AT" dirty="0"/>
          </a:p>
        </p:txBody>
      </p:sp>
      <p:grpSp>
        <p:nvGrpSpPr>
          <p:cNvPr id="19" name="Group 2"/>
          <p:cNvGrpSpPr>
            <a:grpSpLocks noChangeAspect="1"/>
          </p:cNvGrpSpPr>
          <p:nvPr userDrawn="1"/>
        </p:nvGrpSpPr>
        <p:grpSpPr bwMode="auto">
          <a:xfrm>
            <a:off x="11642203" y="6335668"/>
            <a:ext cx="362045" cy="406494"/>
            <a:chOff x="5494" y="4030"/>
            <a:chExt cx="179" cy="201"/>
          </a:xfrm>
        </p:grpSpPr>
        <p:sp>
          <p:nvSpPr>
            <p:cNvPr id="20" name="Freeform 3"/>
            <p:cNvSpPr>
              <a:spLocks/>
            </p:cNvSpPr>
            <p:nvPr userDrawn="1"/>
          </p:nvSpPr>
          <p:spPr bwMode="auto">
            <a:xfrm>
              <a:off x="5494" y="4030"/>
              <a:ext cx="160" cy="201"/>
            </a:xfrm>
            <a:custGeom>
              <a:avLst/>
              <a:gdLst/>
              <a:ahLst/>
              <a:cxnLst>
                <a:cxn ang="0">
                  <a:pos x="116" y="318"/>
                </a:cxn>
                <a:cxn ang="0">
                  <a:pos x="108" y="299"/>
                </a:cxn>
                <a:cxn ang="0">
                  <a:pos x="93" y="298"/>
                </a:cxn>
                <a:cxn ang="0">
                  <a:pos x="83" y="309"/>
                </a:cxn>
                <a:cxn ang="0">
                  <a:pos x="66" y="306"/>
                </a:cxn>
                <a:cxn ang="0">
                  <a:pos x="69" y="282"/>
                </a:cxn>
                <a:cxn ang="0">
                  <a:pos x="51" y="276"/>
                </a:cxn>
                <a:cxn ang="0">
                  <a:pos x="19" y="294"/>
                </a:cxn>
                <a:cxn ang="0">
                  <a:pos x="2" y="287"/>
                </a:cxn>
                <a:cxn ang="0">
                  <a:pos x="5" y="271"/>
                </a:cxn>
                <a:cxn ang="0">
                  <a:pos x="36" y="256"/>
                </a:cxn>
                <a:cxn ang="0">
                  <a:pos x="42" y="234"/>
                </a:cxn>
                <a:cxn ang="0">
                  <a:pos x="31" y="219"/>
                </a:cxn>
                <a:cxn ang="0">
                  <a:pos x="7" y="208"/>
                </a:cxn>
                <a:cxn ang="0">
                  <a:pos x="14" y="193"/>
                </a:cxn>
                <a:cxn ang="0">
                  <a:pos x="39" y="187"/>
                </a:cxn>
                <a:cxn ang="0">
                  <a:pos x="49" y="168"/>
                </a:cxn>
                <a:cxn ang="0">
                  <a:pos x="47" y="145"/>
                </a:cxn>
                <a:cxn ang="0">
                  <a:pos x="63" y="136"/>
                </a:cxn>
                <a:cxn ang="0">
                  <a:pos x="83" y="124"/>
                </a:cxn>
                <a:cxn ang="0">
                  <a:pos x="73" y="104"/>
                </a:cxn>
                <a:cxn ang="0">
                  <a:pos x="76" y="86"/>
                </a:cxn>
                <a:cxn ang="0">
                  <a:pos x="93" y="89"/>
                </a:cxn>
                <a:cxn ang="0">
                  <a:pos x="118" y="99"/>
                </a:cxn>
                <a:cxn ang="0">
                  <a:pos x="131" y="82"/>
                </a:cxn>
                <a:cxn ang="0">
                  <a:pos x="126" y="47"/>
                </a:cxn>
                <a:cxn ang="0">
                  <a:pos x="120" y="19"/>
                </a:cxn>
                <a:cxn ang="0">
                  <a:pos x="126" y="3"/>
                </a:cxn>
                <a:cxn ang="0">
                  <a:pos x="147" y="2"/>
                </a:cxn>
                <a:cxn ang="0">
                  <a:pos x="158" y="19"/>
                </a:cxn>
                <a:cxn ang="0">
                  <a:pos x="150" y="51"/>
                </a:cxn>
                <a:cxn ang="0">
                  <a:pos x="145" y="94"/>
                </a:cxn>
                <a:cxn ang="0">
                  <a:pos x="155" y="109"/>
                </a:cxn>
                <a:cxn ang="0">
                  <a:pos x="182" y="111"/>
                </a:cxn>
                <a:cxn ang="0">
                  <a:pos x="189" y="99"/>
                </a:cxn>
                <a:cxn ang="0">
                  <a:pos x="205" y="66"/>
                </a:cxn>
                <a:cxn ang="0">
                  <a:pos x="221" y="66"/>
                </a:cxn>
                <a:cxn ang="0">
                  <a:pos x="221" y="86"/>
                </a:cxn>
                <a:cxn ang="0">
                  <a:pos x="199" y="119"/>
                </a:cxn>
                <a:cxn ang="0">
                  <a:pos x="205" y="136"/>
                </a:cxn>
                <a:cxn ang="0">
                  <a:pos x="224" y="136"/>
                </a:cxn>
                <a:cxn ang="0">
                  <a:pos x="242" y="123"/>
                </a:cxn>
                <a:cxn ang="0">
                  <a:pos x="252" y="131"/>
                </a:cxn>
                <a:cxn ang="0">
                  <a:pos x="251" y="145"/>
                </a:cxn>
                <a:cxn ang="0">
                  <a:pos x="231" y="165"/>
                </a:cxn>
                <a:cxn ang="0">
                  <a:pos x="232" y="224"/>
                </a:cxn>
                <a:cxn ang="0">
                  <a:pos x="246" y="240"/>
                </a:cxn>
                <a:cxn ang="0">
                  <a:pos x="247" y="259"/>
                </a:cxn>
                <a:cxn ang="0">
                  <a:pos x="232" y="262"/>
                </a:cxn>
                <a:cxn ang="0">
                  <a:pos x="222" y="276"/>
                </a:cxn>
                <a:cxn ang="0">
                  <a:pos x="231" y="298"/>
                </a:cxn>
                <a:cxn ang="0">
                  <a:pos x="217" y="303"/>
                </a:cxn>
                <a:cxn ang="0">
                  <a:pos x="199" y="284"/>
                </a:cxn>
                <a:cxn ang="0">
                  <a:pos x="182" y="291"/>
                </a:cxn>
                <a:cxn ang="0">
                  <a:pos x="170" y="306"/>
                </a:cxn>
                <a:cxn ang="0">
                  <a:pos x="143" y="308"/>
                </a:cxn>
                <a:cxn ang="0">
                  <a:pos x="128" y="318"/>
                </a:cxn>
              </a:cxnLst>
              <a:rect l="0" t="0" r="r" b="b"/>
              <a:pathLst>
                <a:path w="254" h="319">
                  <a:moveTo>
                    <a:pt x="128" y="318"/>
                  </a:moveTo>
                  <a:lnTo>
                    <a:pt x="125" y="319"/>
                  </a:lnTo>
                  <a:lnTo>
                    <a:pt x="121" y="319"/>
                  </a:lnTo>
                  <a:lnTo>
                    <a:pt x="120" y="319"/>
                  </a:lnTo>
                  <a:lnTo>
                    <a:pt x="118" y="318"/>
                  </a:lnTo>
                  <a:lnTo>
                    <a:pt x="116" y="318"/>
                  </a:lnTo>
                  <a:lnTo>
                    <a:pt x="116" y="314"/>
                  </a:lnTo>
                  <a:lnTo>
                    <a:pt x="113" y="311"/>
                  </a:lnTo>
                  <a:lnTo>
                    <a:pt x="113" y="306"/>
                  </a:lnTo>
                  <a:lnTo>
                    <a:pt x="111" y="304"/>
                  </a:lnTo>
                  <a:lnTo>
                    <a:pt x="110" y="303"/>
                  </a:lnTo>
                  <a:lnTo>
                    <a:pt x="108" y="299"/>
                  </a:lnTo>
                  <a:lnTo>
                    <a:pt x="106" y="299"/>
                  </a:lnTo>
                  <a:lnTo>
                    <a:pt x="103" y="298"/>
                  </a:lnTo>
                  <a:lnTo>
                    <a:pt x="100" y="298"/>
                  </a:lnTo>
                  <a:lnTo>
                    <a:pt x="96" y="298"/>
                  </a:lnTo>
                  <a:lnTo>
                    <a:pt x="94" y="298"/>
                  </a:lnTo>
                  <a:lnTo>
                    <a:pt x="93" y="298"/>
                  </a:lnTo>
                  <a:lnTo>
                    <a:pt x="91" y="299"/>
                  </a:lnTo>
                  <a:lnTo>
                    <a:pt x="89" y="301"/>
                  </a:lnTo>
                  <a:lnTo>
                    <a:pt x="88" y="304"/>
                  </a:lnTo>
                  <a:lnTo>
                    <a:pt x="84" y="308"/>
                  </a:lnTo>
                  <a:lnTo>
                    <a:pt x="84" y="309"/>
                  </a:lnTo>
                  <a:lnTo>
                    <a:pt x="83" y="309"/>
                  </a:lnTo>
                  <a:lnTo>
                    <a:pt x="79" y="311"/>
                  </a:lnTo>
                  <a:lnTo>
                    <a:pt x="76" y="311"/>
                  </a:lnTo>
                  <a:lnTo>
                    <a:pt x="73" y="311"/>
                  </a:lnTo>
                  <a:lnTo>
                    <a:pt x="71" y="309"/>
                  </a:lnTo>
                  <a:lnTo>
                    <a:pt x="68" y="308"/>
                  </a:lnTo>
                  <a:lnTo>
                    <a:pt x="66" y="306"/>
                  </a:lnTo>
                  <a:lnTo>
                    <a:pt x="64" y="304"/>
                  </a:lnTo>
                  <a:lnTo>
                    <a:pt x="64" y="301"/>
                  </a:lnTo>
                  <a:lnTo>
                    <a:pt x="64" y="299"/>
                  </a:lnTo>
                  <a:lnTo>
                    <a:pt x="66" y="294"/>
                  </a:lnTo>
                  <a:lnTo>
                    <a:pt x="69" y="284"/>
                  </a:lnTo>
                  <a:lnTo>
                    <a:pt x="69" y="282"/>
                  </a:lnTo>
                  <a:lnTo>
                    <a:pt x="69" y="279"/>
                  </a:lnTo>
                  <a:lnTo>
                    <a:pt x="68" y="279"/>
                  </a:lnTo>
                  <a:lnTo>
                    <a:pt x="68" y="277"/>
                  </a:lnTo>
                  <a:lnTo>
                    <a:pt x="61" y="276"/>
                  </a:lnTo>
                  <a:lnTo>
                    <a:pt x="56" y="276"/>
                  </a:lnTo>
                  <a:lnTo>
                    <a:pt x="51" y="276"/>
                  </a:lnTo>
                  <a:lnTo>
                    <a:pt x="47" y="277"/>
                  </a:lnTo>
                  <a:lnTo>
                    <a:pt x="42" y="279"/>
                  </a:lnTo>
                  <a:lnTo>
                    <a:pt x="39" y="282"/>
                  </a:lnTo>
                  <a:lnTo>
                    <a:pt x="31" y="287"/>
                  </a:lnTo>
                  <a:lnTo>
                    <a:pt x="22" y="293"/>
                  </a:lnTo>
                  <a:lnTo>
                    <a:pt x="19" y="294"/>
                  </a:lnTo>
                  <a:lnTo>
                    <a:pt x="16" y="296"/>
                  </a:lnTo>
                  <a:lnTo>
                    <a:pt x="12" y="296"/>
                  </a:lnTo>
                  <a:lnTo>
                    <a:pt x="9" y="294"/>
                  </a:lnTo>
                  <a:lnTo>
                    <a:pt x="5" y="293"/>
                  </a:lnTo>
                  <a:lnTo>
                    <a:pt x="4" y="291"/>
                  </a:lnTo>
                  <a:lnTo>
                    <a:pt x="2" y="287"/>
                  </a:lnTo>
                  <a:lnTo>
                    <a:pt x="0" y="284"/>
                  </a:lnTo>
                  <a:lnTo>
                    <a:pt x="0" y="282"/>
                  </a:lnTo>
                  <a:lnTo>
                    <a:pt x="0" y="279"/>
                  </a:lnTo>
                  <a:lnTo>
                    <a:pt x="2" y="276"/>
                  </a:lnTo>
                  <a:lnTo>
                    <a:pt x="4" y="274"/>
                  </a:lnTo>
                  <a:lnTo>
                    <a:pt x="5" y="271"/>
                  </a:lnTo>
                  <a:lnTo>
                    <a:pt x="10" y="269"/>
                  </a:lnTo>
                  <a:lnTo>
                    <a:pt x="19" y="264"/>
                  </a:lnTo>
                  <a:lnTo>
                    <a:pt x="27" y="261"/>
                  </a:lnTo>
                  <a:lnTo>
                    <a:pt x="31" y="259"/>
                  </a:lnTo>
                  <a:lnTo>
                    <a:pt x="32" y="256"/>
                  </a:lnTo>
                  <a:lnTo>
                    <a:pt x="36" y="256"/>
                  </a:lnTo>
                  <a:lnTo>
                    <a:pt x="39" y="251"/>
                  </a:lnTo>
                  <a:lnTo>
                    <a:pt x="39" y="249"/>
                  </a:lnTo>
                  <a:lnTo>
                    <a:pt x="41" y="247"/>
                  </a:lnTo>
                  <a:lnTo>
                    <a:pt x="42" y="242"/>
                  </a:lnTo>
                  <a:lnTo>
                    <a:pt x="42" y="235"/>
                  </a:lnTo>
                  <a:lnTo>
                    <a:pt x="42" y="234"/>
                  </a:lnTo>
                  <a:lnTo>
                    <a:pt x="42" y="232"/>
                  </a:lnTo>
                  <a:lnTo>
                    <a:pt x="39" y="227"/>
                  </a:lnTo>
                  <a:lnTo>
                    <a:pt x="39" y="224"/>
                  </a:lnTo>
                  <a:lnTo>
                    <a:pt x="36" y="222"/>
                  </a:lnTo>
                  <a:lnTo>
                    <a:pt x="32" y="220"/>
                  </a:lnTo>
                  <a:lnTo>
                    <a:pt x="31" y="219"/>
                  </a:lnTo>
                  <a:lnTo>
                    <a:pt x="24" y="217"/>
                  </a:lnTo>
                  <a:lnTo>
                    <a:pt x="17" y="215"/>
                  </a:lnTo>
                  <a:lnTo>
                    <a:pt x="12" y="214"/>
                  </a:lnTo>
                  <a:lnTo>
                    <a:pt x="10" y="212"/>
                  </a:lnTo>
                  <a:lnTo>
                    <a:pt x="9" y="210"/>
                  </a:lnTo>
                  <a:lnTo>
                    <a:pt x="7" y="208"/>
                  </a:lnTo>
                  <a:lnTo>
                    <a:pt x="7" y="205"/>
                  </a:lnTo>
                  <a:lnTo>
                    <a:pt x="7" y="200"/>
                  </a:lnTo>
                  <a:lnTo>
                    <a:pt x="7" y="198"/>
                  </a:lnTo>
                  <a:lnTo>
                    <a:pt x="9" y="195"/>
                  </a:lnTo>
                  <a:lnTo>
                    <a:pt x="10" y="193"/>
                  </a:lnTo>
                  <a:lnTo>
                    <a:pt x="14" y="193"/>
                  </a:lnTo>
                  <a:lnTo>
                    <a:pt x="17" y="193"/>
                  </a:lnTo>
                  <a:lnTo>
                    <a:pt x="22" y="193"/>
                  </a:lnTo>
                  <a:lnTo>
                    <a:pt x="31" y="192"/>
                  </a:lnTo>
                  <a:lnTo>
                    <a:pt x="32" y="190"/>
                  </a:lnTo>
                  <a:lnTo>
                    <a:pt x="36" y="190"/>
                  </a:lnTo>
                  <a:lnTo>
                    <a:pt x="39" y="187"/>
                  </a:lnTo>
                  <a:lnTo>
                    <a:pt x="42" y="185"/>
                  </a:lnTo>
                  <a:lnTo>
                    <a:pt x="46" y="182"/>
                  </a:lnTo>
                  <a:lnTo>
                    <a:pt x="47" y="175"/>
                  </a:lnTo>
                  <a:lnTo>
                    <a:pt x="49" y="172"/>
                  </a:lnTo>
                  <a:lnTo>
                    <a:pt x="49" y="170"/>
                  </a:lnTo>
                  <a:lnTo>
                    <a:pt x="49" y="168"/>
                  </a:lnTo>
                  <a:lnTo>
                    <a:pt x="46" y="160"/>
                  </a:lnTo>
                  <a:lnTo>
                    <a:pt x="44" y="156"/>
                  </a:lnTo>
                  <a:lnTo>
                    <a:pt x="44" y="151"/>
                  </a:lnTo>
                  <a:lnTo>
                    <a:pt x="46" y="150"/>
                  </a:lnTo>
                  <a:lnTo>
                    <a:pt x="46" y="148"/>
                  </a:lnTo>
                  <a:lnTo>
                    <a:pt x="47" y="145"/>
                  </a:lnTo>
                  <a:lnTo>
                    <a:pt x="49" y="143"/>
                  </a:lnTo>
                  <a:lnTo>
                    <a:pt x="54" y="140"/>
                  </a:lnTo>
                  <a:lnTo>
                    <a:pt x="54" y="138"/>
                  </a:lnTo>
                  <a:lnTo>
                    <a:pt x="56" y="136"/>
                  </a:lnTo>
                  <a:lnTo>
                    <a:pt x="59" y="136"/>
                  </a:lnTo>
                  <a:lnTo>
                    <a:pt x="63" y="136"/>
                  </a:lnTo>
                  <a:lnTo>
                    <a:pt x="68" y="136"/>
                  </a:lnTo>
                  <a:lnTo>
                    <a:pt x="71" y="136"/>
                  </a:lnTo>
                  <a:lnTo>
                    <a:pt x="74" y="133"/>
                  </a:lnTo>
                  <a:lnTo>
                    <a:pt x="79" y="131"/>
                  </a:lnTo>
                  <a:lnTo>
                    <a:pt x="81" y="128"/>
                  </a:lnTo>
                  <a:lnTo>
                    <a:pt x="83" y="124"/>
                  </a:lnTo>
                  <a:lnTo>
                    <a:pt x="84" y="121"/>
                  </a:lnTo>
                  <a:lnTo>
                    <a:pt x="84" y="119"/>
                  </a:lnTo>
                  <a:lnTo>
                    <a:pt x="83" y="116"/>
                  </a:lnTo>
                  <a:lnTo>
                    <a:pt x="81" y="114"/>
                  </a:lnTo>
                  <a:lnTo>
                    <a:pt x="76" y="109"/>
                  </a:lnTo>
                  <a:lnTo>
                    <a:pt x="73" y="104"/>
                  </a:lnTo>
                  <a:lnTo>
                    <a:pt x="71" y="101"/>
                  </a:lnTo>
                  <a:lnTo>
                    <a:pt x="71" y="98"/>
                  </a:lnTo>
                  <a:lnTo>
                    <a:pt x="71" y="96"/>
                  </a:lnTo>
                  <a:lnTo>
                    <a:pt x="71" y="93"/>
                  </a:lnTo>
                  <a:lnTo>
                    <a:pt x="73" y="89"/>
                  </a:lnTo>
                  <a:lnTo>
                    <a:pt x="76" y="86"/>
                  </a:lnTo>
                  <a:lnTo>
                    <a:pt x="79" y="86"/>
                  </a:lnTo>
                  <a:lnTo>
                    <a:pt x="83" y="84"/>
                  </a:lnTo>
                  <a:lnTo>
                    <a:pt x="86" y="84"/>
                  </a:lnTo>
                  <a:lnTo>
                    <a:pt x="88" y="86"/>
                  </a:lnTo>
                  <a:lnTo>
                    <a:pt x="91" y="86"/>
                  </a:lnTo>
                  <a:lnTo>
                    <a:pt x="93" y="89"/>
                  </a:lnTo>
                  <a:lnTo>
                    <a:pt x="100" y="93"/>
                  </a:lnTo>
                  <a:lnTo>
                    <a:pt x="105" y="98"/>
                  </a:lnTo>
                  <a:lnTo>
                    <a:pt x="108" y="99"/>
                  </a:lnTo>
                  <a:lnTo>
                    <a:pt x="111" y="101"/>
                  </a:lnTo>
                  <a:lnTo>
                    <a:pt x="115" y="101"/>
                  </a:lnTo>
                  <a:lnTo>
                    <a:pt x="118" y="99"/>
                  </a:lnTo>
                  <a:lnTo>
                    <a:pt x="121" y="98"/>
                  </a:lnTo>
                  <a:lnTo>
                    <a:pt x="126" y="94"/>
                  </a:lnTo>
                  <a:lnTo>
                    <a:pt x="128" y="93"/>
                  </a:lnTo>
                  <a:lnTo>
                    <a:pt x="130" y="91"/>
                  </a:lnTo>
                  <a:lnTo>
                    <a:pt x="131" y="86"/>
                  </a:lnTo>
                  <a:lnTo>
                    <a:pt x="131" y="82"/>
                  </a:lnTo>
                  <a:lnTo>
                    <a:pt x="133" y="79"/>
                  </a:lnTo>
                  <a:lnTo>
                    <a:pt x="133" y="72"/>
                  </a:lnTo>
                  <a:lnTo>
                    <a:pt x="131" y="66"/>
                  </a:lnTo>
                  <a:lnTo>
                    <a:pt x="130" y="57"/>
                  </a:lnTo>
                  <a:lnTo>
                    <a:pt x="128" y="51"/>
                  </a:lnTo>
                  <a:lnTo>
                    <a:pt x="126" y="47"/>
                  </a:lnTo>
                  <a:lnTo>
                    <a:pt x="125" y="40"/>
                  </a:lnTo>
                  <a:lnTo>
                    <a:pt x="121" y="35"/>
                  </a:lnTo>
                  <a:lnTo>
                    <a:pt x="121" y="32"/>
                  </a:lnTo>
                  <a:lnTo>
                    <a:pt x="120" y="27"/>
                  </a:lnTo>
                  <a:lnTo>
                    <a:pt x="120" y="24"/>
                  </a:lnTo>
                  <a:lnTo>
                    <a:pt x="120" y="19"/>
                  </a:lnTo>
                  <a:lnTo>
                    <a:pt x="120" y="15"/>
                  </a:lnTo>
                  <a:lnTo>
                    <a:pt x="121" y="14"/>
                  </a:lnTo>
                  <a:lnTo>
                    <a:pt x="121" y="10"/>
                  </a:lnTo>
                  <a:lnTo>
                    <a:pt x="123" y="9"/>
                  </a:lnTo>
                  <a:lnTo>
                    <a:pt x="125" y="5"/>
                  </a:lnTo>
                  <a:lnTo>
                    <a:pt x="126" y="3"/>
                  </a:lnTo>
                  <a:lnTo>
                    <a:pt x="130" y="2"/>
                  </a:lnTo>
                  <a:lnTo>
                    <a:pt x="133" y="0"/>
                  </a:lnTo>
                  <a:lnTo>
                    <a:pt x="136" y="0"/>
                  </a:lnTo>
                  <a:lnTo>
                    <a:pt x="142" y="0"/>
                  </a:lnTo>
                  <a:lnTo>
                    <a:pt x="145" y="0"/>
                  </a:lnTo>
                  <a:lnTo>
                    <a:pt x="147" y="2"/>
                  </a:lnTo>
                  <a:lnTo>
                    <a:pt x="150" y="3"/>
                  </a:lnTo>
                  <a:lnTo>
                    <a:pt x="153" y="5"/>
                  </a:lnTo>
                  <a:lnTo>
                    <a:pt x="155" y="9"/>
                  </a:lnTo>
                  <a:lnTo>
                    <a:pt x="157" y="12"/>
                  </a:lnTo>
                  <a:lnTo>
                    <a:pt x="158" y="15"/>
                  </a:lnTo>
                  <a:lnTo>
                    <a:pt x="158" y="19"/>
                  </a:lnTo>
                  <a:lnTo>
                    <a:pt x="158" y="24"/>
                  </a:lnTo>
                  <a:lnTo>
                    <a:pt x="158" y="29"/>
                  </a:lnTo>
                  <a:lnTo>
                    <a:pt x="157" y="34"/>
                  </a:lnTo>
                  <a:lnTo>
                    <a:pt x="155" y="39"/>
                  </a:lnTo>
                  <a:lnTo>
                    <a:pt x="153" y="44"/>
                  </a:lnTo>
                  <a:lnTo>
                    <a:pt x="150" y="51"/>
                  </a:lnTo>
                  <a:lnTo>
                    <a:pt x="148" y="52"/>
                  </a:lnTo>
                  <a:lnTo>
                    <a:pt x="147" y="59"/>
                  </a:lnTo>
                  <a:lnTo>
                    <a:pt x="147" y="64"/>
                  </a:lnTo>
                  <a:lnTo>
                    <a:pt x="145" y="71"/>
                  </a:lnTo>
                  <a:lnTo>
                    <a:pt x="145" y="84"/>
                  </a:lnTo>
                  <a:lnTo>
                    <a:pt x="145" y="94"/>
                  </a:lnTo>
                  <a:lnTo>
                    <a:pt x="145" y="98"/>
                  </a:lnTo>
                  <a:lnTo>
                    <a:pt x="147" y="99"/>
                  </a:lnTo>
                  <a:lnTo>
                    <a:pt x="148" y="103"/>
                  </a:lnTo>
                  <a:lnTo>
                    <a:pt x="150" y="106"/>
                  </a:lnTo>
                  <a:lnTo>
                    <a:pt x="153" y="108"/>
                  </a:lnTo>
                  <a:lnTo>
                    <a:pt x="155" y="109"/>
                  </a:lnTo>
                  <a:lnTo>
                    <a:pt x="158" y="109"/>
                  </a:lnTo>
                  <a:lnTo>
                    <a:pt x="165" y="113"/>
                  </a:lnTo>
                  <a:lnTo>
                    <a:pt x="172" y="113"/>
                  </a:lnTo>
                  <a:lnTo>
                    <a:pt x="175" y="113"/>
                  </a:lnTo>
                  <a:lnTo>
                    <a:pt x="180" y="111"/>
                  </a:lnTo>
                  <a:lnTo>
                    <a:pt x="182" y="111"/>
                  </a:lnTo>
                  <a:lnTo>
                    <a:pt x="184" y="109"/>
                  </a:lnTo>
                  <a:lnTo>
                    <a:pt x="184" y="109"/>
                  </a:lnTo>
                  <a:lnTo>
                    <a:pt x="187" y="108"/>
                  </a:lnTo>
                  <a:lnTo>
                    <a:pt x="187" y="104"/>
                  </a:lnTo>
                  <a:lnTo>
                    <a:pt x="189" y="103"/>
                  </a:lnTo>
                  <a:lnTo>
                    <a:pt x="189" y="99"/>
                  </a:lnTo>
                  <a:lnTo>
                    <a:pt x="190" y="89"/>
                  </a:lnTo>
                  <a:lnTo>
                    <a:pt x="195" y="79"/>
                  </a:lnTo>
                  <a:lnTo>
                    <a:pt x="199" y="74"/>
                  </a:lnTo>
                  <a:lnTo>
                    <a:pt x="200" y="71"/>
                  </a:lnTo>
                  <a:lnTo>
                    <a:pt x="204" y="67"/>
                  </a:lnTo>
                  <a:lnTo>
                    <a:pt x="205" y="66"/>
                  </a:lnTo>
                  <a:lnTo>
                    <a:pt x="207" y="64"/>
                  </a:lnTo>
                  <a:lnTo>
                    <a:pt x="212" y="62"/>
                  </a:lnTo>
                  <a:lnTo>
                    <a:pt x="215" y="62"/>
                  </a:lnTo>
                  <a:lnTo>
                    <a:pt x="217" y="62"/>
                  </a:lnTo>
                  <a:lnTo>
                    <a:pt x="219" y="64"/>
                  </a:lnTo>
                  <a:lnTo>
                    <a:pt x="221" y="66"/>
                  </a:lnTo>
                  <a:lnTo>
                    <a:pt x="222" y="67"/>
                  </a:lnTo>
                  <a:lnTo>
                    <a:pt x="224" y="71"/>
                  </a:lnTo>
                  <a:lnTo>
                    <a:pt x="224" y="76"/>
                  </a:lnTo>
                  <a:lnTo>
                    <a:pt x="224" y="81"/>
                  </a:lnTo>
                  <a:lnTo>
                    <a:pt x="222" y="82"/>
                  </a:lnTo>
                  <a:lnTo>
                    <a:pt x="221" y="86"/>
                  </a:lnTo>
                  <a:lnTo>
                    <a:pt x="219" y="94"/>
                  </a:lnTo>
                  <a:lnTo>
                    <a:pt x="212" y="101"/>
                  </a:lnTo>
                  <a:lnTo>
                    <a:pt x="204" y="108"/>
                  </a:lnTo>
                  <a:lnTo>
                    <a:pt x="202" y="109"/>
                  </a:lnTo>
                  <a:lnTo>
                    <a:pt x="202" y="113"/>
                  </a:lnTo>
                  <a:lnTo>
                    <a:pt x="199" y="119"/>
                  </a:lnTo>
                  <a:lnTo>
                    <a:pt x="199" y="124"/>
                  </a:lnTo>
                  <a:lnTo>
                    <a:pt x="199" y="128"/>
                  </a:lnTo>
                  <a:lnTo>
                    <a:pt x="200" y="131"/>
                  </a:lnTo>
                  <a:lnTo>
                    <a:pt x="202" y="133"/>
                  </a:lnTo>
                  <a:lnTo>
                    <a:pt x="204" y="135"/>
                  </a:lnTo>
                  <a:lnTo>
                    <a:pt x="205" y="136"/>
                  </a:lnTo>
                  <a:lnTo>
                    <a:pt x="210" y="140"/>
                  </a:lnTo>
                  <a:lnTo>
                    <a:pt x="212" y="140"/>
                  </a:lnTo>
                  <a:lnTo>
                    <a:pt x="215" y="141"/>
                  </a:lnTo>
                  <a:lnTo>
                    <a:pt x="219" y="140"/>
                  </a:lnTo>
                  <a:lnTo>
                    <a:pt x="221" y="140"/>
                  </a:lnTo>
                  <a:lnTo>
                    <a:pt x="224" y="136"/>
                  </a:lnTo>
                  <a:lnTo>
                    <a:pt x="227" y="131"/>
                  </a:lnTo>
                  <a:lnTo>
                    <a:pt x="231" y="130"/>
                  </a:lnTo>
                  <a:lnTo>
                    <a:pt x="232" y="128"/>
                  </a:lnTo>
                  <a:lnTo>
                    <a:pt x="236" y="124"/>
                  </a:lnTo>
                  <a:lnTo>
                    <a:pt x="239" y="124"/>
                  </a:lnTo>
                  <a:lnTo>
                    <a:pt x="242" y="123"/>
                  </a:lnTo>
                  <a:lnTo>
                    <a:pt x="244" y="123"/>
                  </a:lnTo>
                  <a:lnTo>
                    <a:pt x="247" y="124"/>
                  </a:lnTo>
                  <a:lnTo>
                    <a:pt x="247" y="124"/>
                  </a:lnTo>
                  <a:lnTo>
                    <a:pt x="249" y="124"/>
                  </a:lnTo>
                  <a:lnTo>
                    <a:pt x="251" y="128"/>
                  </a:lnTo>
                  <a:lnTo>
                    <a:pt x="252" y="131"/>
                  </a:lnTo>
                  <a:lnTo>
                    <a:pt x="254" y="133"/>
                  </a:lnTo>
                  <a:lnTo>
                    <a:pt x="254" y="136"/>
                  </a:lnTo>
                  <a:lnTo>
                    <a:pt x="254" y="138"/>
                  </a:lnTo>
                  <a:lnTo>
                    <a:pt x="254" y="140"/>
                  </a:lnTo>
                  <a:lnTo>
                    <a:pt x="252" y="143"/>
                  </a:lnTo>
                  <a:lnTo>
                    <a:pt x="251" y="145"/>
                  </a:lnTo>
                  <a:lnTo>
                    <a:pt x="247" y="148"/>
                  </a:lnTo>
                  <a:lnTo>
                    <a:pt x="242" y="153"/>
                  </a:lnTo>
                  <a:lnTo>
                    <a:pt x="239" y="156"/>
                  </a:lnTo>
                  <a:lnTo>
                    <a:pt x="234" y="160"/>
                  </a:lnTo>
                  <a:lnTo>
                    <a:pt x="231" y="163"/>
                  </a:lnTo>
                  <a:lnTo>
                    <a:pt x="231" y="165"/>
                  </a:lnTo>
                  <a:lnTo>
                    <a:pt x="229" y="166"/>
                  </a:lnTo>
                  <a:lnTo>
                    <a:pt x="229" y="175"/>
                  </a:lnTo>
                  <a:lnTo>
                    <a:pt x="227" y="187"/>
                  </a:lnTo>
                  <a:lnTo>
                    <a:pt x="229" y="200"/>
                  </a:lnTo>
                  <a:lnTo>
                    <a:pt x="231" y="212"/>
                  </a:lnTo>
                  <a:lnTo>
                    <a:pt x="232" y="224"/>
                  </a:lnTo>
                  <a:lnTo>
                    <a:pt x="232" y="229"/>
                  </a:lnTo>
                  <a:lnTo>
                    <a:pt x="236" y="232"/>
                  </a:lnTo>
                  <a:lnTo>
                    <a:pt x="237" y="235"/>
                  </a:lnTo>
                  <a:lnTo>
                    <a:pt x="239" y="237"/>
                  </a:lnTo>
                  <a:lnTo>
                    <a:pt x="242" y="239"/>
                  </a:lnTo>
                  <a:lnTo>
                    <a:pt x="246" y="240"/>
                  </a:lnTo>
                  <a:lnTo>
                    <a:pt x="247" y="244"/>
                  </a:lnTo>
                  <a:lnTo>
                    <a:pt x="249" y="247"/>
                  </a:lnTo>
                  <a:lnTo>
                    <a:pt x="249" y="249"/>
                  </a:lnTo>
                  <a:lnTo>
                    <a:pt x="249" y="252"/>
                  </a:lnTo>
                  <a:lnTo>
                    <a:pt x="249" y="256"/>
                  </a:lnTo>
                  <a:lnTo>
                    <a:pt x="247" y="259"/>
                  </a:lnTo>
                  <a:lnTo>
                    <a:pt x="244" y="261"/>
                  </a:lnTo>
                  <a:lnTo>
                    <a:pt x="244" y="262"/>
                  </a:lnTo>
                  <a:lnTo>
                    <a:pt x="241" y="262"/>
                  </a:lnTo>
                  <a:lnTo>
                    <a:pt x="239" y="264"/>
                  </a:lnTo>
                  <a:lnTo>
                    <a:pt x="236" y="262"/>
                  </a:lnTo>
                  <a:lnTo>
                    <a:pt x="232" y="262"/>
                  </a:lnTo>
                  <a:lnTo>
                    <a:pt x="231" y="262"/>
                  </a:lnTo>
                  <a:lnTo>
                    <a:pt x="227" y="264"/>
                  </a:lnTo>
                  <a:lnTo>
                    <a:pt x="224" y="267"/>
                  </a:lnTo>
                  <a:lnTo>
                    <a:pt x="222" y="271"/>
                  </a:lnTo>
                  <a:lnTo>
                    <a:pt x="221" y="272"/>
                  </a:lnTo>
                  <a:lnTo>
                    <a:pt x="222" y="276"/>
                  </a:lnTo>
                  <a:lnTo>
                    <a:pt x="224" y="281"/>
                  </a:lnTo>
                  <a:lnTo>
                    <a:pt x="227" y="286"/>
                  </a:lnTo>
                  <a:lnTo>
                    <a:pt x="231" y="289"/>
                  </a:lnTo>
                  <a:lnTo>
                    <a:pt x="232" y="293"/>
                  </a:lnTo>
                  <a:lnTo>
                    <a:pt x="232" y="298"/>
                  </a:lnTo>
                  <a:lnTo>
                    <a:pt x="231" y="298"/>
                  </a:lnTo>
                  <a:lnTo>
                    <a:pt x="231" y="299"/>
                  </a:lnTo>
                  <a:lnTo>
                    <a:pt x="227" y="303"/>
                  </a:lnTo>
                  <a:lnTo>
                    <a:pt x="224" y="303"/>
                  </a:lnTo>
                  <a:lnTo>
                    <a:pt x="222" y="304"/>
                  </a:lnTo>
                  <a:lnTo>
                    <a:pt x="219" y="303"/>
                  </a:lnTo>
                  <a:lnTo>
                    <a:pt x="217" y="303"/>
                  </a:lnTo>
                  <a:lnTo>
                    <a:pt x="215" y="299"/>
                  </a:lnTo>
                  <a:lnTo>
                    <a:pt x="210" y="294"/>
                  </a:lnTo>
                  <a:lnTo>
                    <a:pt x="205" y="289"/>
                  </a:lnTo>
                  <a:lnTo>
                    <a:pt x="204" y="287"/>
                  </a:lnTo>
                  <a:lnTo>
                    <a:pt x="200" y="286"/>
                  </a:lnTo>
                  <a:lnTo>
                    <a:pt x="199" y="284"/>
                  </a:lnTo>
                  <a:lnTo>
                    <a:pt x="195" y="284"/>
                  </a:lnTo>
                  <a:lnTo>
                    <a:pt x="192" y="284"/>
                  </a:lnTo>
                  <a:lnTo>
                    <a:pt x="187" y="286"/>
                  </a:lnTo>
                  <a:lnTo>
                    <a:pt x="185" y="286"/>
                  </a:lnTo>
                  <a:lnTo>
                    <a:pt x="184" y="287"/>
                  </a:lnTo>
                  <a:lnTo>
                    <a:pt x="182" y="291"/>
                  </a:lnTo>
                  <a:lnTo>
                    <a:pt x="178" y="294"/>
                  </a:lnTo>
                  <a:lnTo>
                    <a:pt x="178" y="298"/>
                  </a:lnTo>
                  <a:lnTo>
                    <a:pt x="175" y="301"/>
                  </a:lnTo>
                  <a:lnTo>
                    <a:pt x="173" y="303"/>
                  </a:lnTo>
                  <a:lnTo>
                    <a:pt x="172" y="304"/>
                  </a:lnTo>
                  <a:lnTo>
                    <a:pt x="170" y="306"/>
                  </a:lnTo>
                  <a:lnTo>
                    <a:pt x="163" y="306"/>
                  </a:lnTo>
                  <a:lnTo>
                    <a:pt x="158" y="304"/>
                  </a:lnTo>
                  <a:lnTo>
                    <a:pt x="153" y="304"/>
                  </a:lnTo>
                  <a:lnTo>
                    <a:pt x="150" y="306"/>
                  </a:lnTo>
                  <a:lnTo>
                    <a:pt x="147" y="306"/>
                  </a:lnTo>
                  <a:lnTo>
                    <a:pt x="143" y="308"/>
                  </a:lnTo>
                  <a:lnTo>
                    <a:pt x="142" y="311"/>
                  </a:lnTo>
                  <a:lnTo>
                    <a:pt x="138" y="313"/>
                  </a:lnTo>
                  <a:lnTo>
                    <a:pt x="136" y="316"/>
                  </a:lnTo>
                  <a:lnTo>
                    <a:pt x="133" y="318"/>
                  </a:lnTo>
                  <a:lnTo>
                    <a:pt x="131" y="318"/>
                  </a:lnTo>
                  <a:lnTo>
                    <a:pt x="128" y="318"/>
                  </a:lnTo>
                  <a:close/>
                </a:path>
              </a:pathLst>
            </a:custGeom>
            <a:solidFill>
              <a:srgbClr val="5F5F5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>
                <a:latin typeface="Calibri" pitchFamily="34" charset="0"/>
              </a:endParaRPr>
            </a:p>
          </p:txBody>
        </p:sp>
        <p:sp>
          <p:nvSpPr>
            <p:cNvPr id="21" name="Freeform 4"/>
            <p:cNvSpPr>
              <a:spLocks/>
            </p:cNvSpPr>
            <p:nvPr userDrawn="1"/>
          </p:nvSpPr>
          <p:spPr bwMode="auto">
            <a:xfrm>
              <a:off x="5494" y="4030"/>
              <a:ext cx="100" cy="201"/>
            </a:xfrm>
            <a:custGeom>
              <a:avLst/>
              <a:gdLst/>
              <a:ahLst/>
              <a:cxnLst>
                <a:cxn ang="0">
                  <a:pos x="120" y="319"/>
                </a:cxn>
                <a:cxn ang="0">
                  <a:pos x="113" y="311"/>
                </a:cxn>
                <a:cxn ang="0">
                  <a:pos x="108" y="299"/>
                </a:cxn>
                <a:cxn ang="0">
                  <a:pos x="96" y="298"/>
                </a:cxn>
                <a:cxn ang="0">
                  <a:pos x="89" y="301"/>
                </a:cxn>
                <a:cxn ang="0">
                  <a:pos x="83" y="309"/>
                </a:cxn>
                <a:cxn ang="0">
                  <a:pos x="71" y="309"/>
                </a:cxn>
                <a:cxn ang="0">
                  <a:pos x="64" y="301"/>
                </a:cxn>
                <a:cxn ang="0">
                  <a:pos x="69" y="282"/>
                </a:cxn>
                <a:cxn ang="0">
                  <a:pos x="61" y="276"/>
                </a:cxn>
                <a:cxn ang="0">
                  <a:pos x="42" y="279"/>
                </a:cxn>
                <a:cxn ang="0">
                  <a:pos x="19" y="294"/>
                </a:cxn>
                <a:cxn ang="0">
                  <a:pos x="5" y="293"/>
                </a:cxn>
                <a:cxn ang="0">
                  <a:pos x="0" y="282"/>
                </a:cxn>
                <a:cxn ang="0">
                  <a:pos x="5" y="271"/>
                </a:cxn>
                <a:cxn ang="0">
                  <a:pos x="31" y="259"/>
                </a:cxn>
                <a:cxn ang="0">
                  <a:pos x="39" y="249"/>
                </a:cxn>
                <a:cxn ang="0">
                  <a:pos x="42" y="234"/>
                </a:cxn>
                <a:cxn ang="0">
                  <a:pos x="36" y="222"/>
                </a:cxn>
                <a:cxn ang="0">
                  <a:pos x="17" y="215"/>
                </a:cxn>
                <a:cxn ang="0">
                  <a:pos x="7" y="208"/>
                </a:cxn>
                <a:cxn ang="0">
                  <a:pos x="9" y="195"/>
                </a:cxn>
                <a:cxn ang="0">
                  <a:pos x="22" y="193"/>
                </a:cxn>
                <a:cxn ang="0">
                  <a:pos x="39" y="187"/>
                </a:cxn>
                <a:cxn ang="0">
                  <a:pos x="49" y="172"/>
                </a:cxn>
                <a:cxn ang="0">
                  <a:pos x="44" y="156"/>
                </a:cxn>
                <a:cxn ang="0">
                  <a:pos x="47" y="145"/>
                </a:cxn>
                <a:cxn ang="0">
                  <a:pos x="56" y="136"/>
                </a:cxn>
                <a:cxn ang="0">
                  <a:pos x="71" y="136"/>
                </a:cxn>
                <a:cxn ang="0">
                  <a:pos x="83" y="124"/>
                </a:cxn>
                <a:cxn ang="0">
                  <a:pos x="81" y="114"/>
                </a:cxn>
                <a:cxn ang="0">
                  <a:pos x="71" y="98"/>
                </a:cxn>
                <a:cxn ang="0">
                  <a:pos x="76" y="86"/>
                </a:cxn>
                <a:cxn ang="0">
                  <a:pos x="88" y="86"/>
                </a:cxn>
                <a:cxn ang="0">
                  <a:pos x="105" y="98"/>
                </a:cxn>
                <a:cxn ang="0">
                  <a:pos x="118" y="99"/>
                </a:cxn>
                <a:cxn ang="0">
                  <a:pos x="130" y="91"/>
                </a:cxn>
                <a:cxn ang="0">
                  <a:pos x="133" y="72"/>
                </a:cxn>
                <a:cxn ang="0">
                  <a:pos x="126" y="47"/>
                </a:cxn>
                <a:cxn ang="0">
                  <a:pos x="120" y="27"/>
                </a:cxn>
                <a:cxn ang="0">
                  <a:pos x="121" y="14"/>
                </a:cxn>
                <a:cxn ang="0">
                  <a:pos x="126" y="3"/>
                </a:cxn>
                <a:cxn ang="0">
                  <a:pos x="142" y="0"/>
                </a:cxn>
                <a:cxn ang="0">
                  <a:pos x="153" y="5"/>
                </a:cxn>
                <a:cxn ang="0">
                  <a:pos x="158" y="19"/>
                </a:cxn>
                <a:cxn ang="0">
                  <a:pos x="155" y="39"/>
                </a:cxn>
                <a:cxn ang="0">
                  <a:pos x="147" y="59"/>
                </a:cxn>
                <a:cxn ang="0">
                  <a:pos x="145" y="94"/>
                </a:cxn>
                <a:cxn ang="0">
                  <a:pos x="150" y="106"/>
                </a:cxn>
              </a:cxnLst>
              <a:rect l="0" t="0" r="r" b="b"/>
              <a:pathLst>
                <a:path w="158" h="319">
                  <a:moveTo>
                    <a:pt x="128" y="318"/>
                  </a:moveTo>
                  <a:lnTo>
                    <a:pt x="125" y="319"/>
                  </a:lnTo>
                  <a:lnTo>
                    <a:pt x="121" y="319"/>
                  </a:lnTo>
                  <a:lnTo>
                    <a:pt x="120" y="319"/>
                  </a:lnTo>
                  <a:lnTo>
                    <a:pt x="118" y="318"/>
                  </a:lnTo>
                  <a:lnTo>
                    <a:pt x="116" y="318"/>
                  </a:lnTo>
                  <a:lnTo>
                    <a:pt x="116" y="314"/>
                  </a:lnTo>
                  <a:lnTo>
                    <a:pt x="113" y="311"/>
                  </a:lnTo>
                  <a:lnTo>
                    <a:pt x="113" y="306"/>
                  </a:lnTo>
                  <a:lnTo>
                    <a:pt x="111" y="304"/>
                  </a:lnTo>
                  <a:lnTo>
                    <a:pt x="110" y="303"/>
                  </a:lnTo>
                  <a:lnTo>
                    <a:pt x="108" y="299"/>
                  </a:lnTo>
                  <a:lnTo>
                    <a:pt x="106" y="299"/>
                  </a:lnTo>
                  <a:lnTo>
                    <a:pt x="103" y="298"/>
                  </a:lnTo>
                  <a:lnTo>
                    <a:pt x="100" y="298"/>
                  </a:lnTo>
                  <a:lnTo>
                    <a:pt x="96" y="298"/>
                  </a:lnTo>
                  <a:lnTo>
                    <a:pt x="94" y="298"/>
                  </a:lnTo>
                  <a:lnTo>
                    <a:pt x="93" y="298"/>
                  </a:lnTo>
                  <a:lnTo>
                    <a:pt x="91" y="299"/>
                  </a:lnTo>
                  <a:lnTo>
                    <a:pt x="89" y="301"/>
                  </a:lnTo>
                  <a:lnTo>
                    <a:pt x="88" y="304"/>
                  </a:lnTo>
                  <a:lnTo>
                    <a:pt x="84" y="308"/>
                  </a:lnTo>
                  <a:lnTo>
                    <a:pt x="84" y="309"/>
                  </a:lnTo>
                  <a:lnTo>
                    <a:pt x="83" y="309"/>
                  </a:lnTo>
                  <a:lnTo>
                    <a:pt x="79" y="311"/>
                  </a:lnTo>
                  <a:lnTo>
                    <a:pt x="76" y="311"/>
                  </a:lnTo>
                  <a:lnTo>
                    <a:pt x="73" y="311"/>
                  </a:lnTo>
                  <a:lnTo>
                    <a:pt x="71" y="309"/>
                  </a:lnTo>
                  <a:lnTo>
                    <a:pt x="68" y="308"/>
                  </a:lnTo>
                  <a:lnTo>
                    <a:pt x="66" y="306"/>
                  </a:lnTo>
                  <a:lnTo>
                    <a:pt x="64" y="304"/>
                  </a:lnTo>
                  <a:lnTo>
                    <a:pt x="64" y="301"/>
                  </a:lnTo>
                  <a:lnTo>
                    <a:pt x="64" y="299"/>
                  </a:lnTo>
                  <a:lnTo>
                    <a:pt x="66" y="294"/>
                  </a:lnTo>
                  <a:lnTo>
                    <a:pt x="69" y="284"/>
                  </a:lnTo>
                  <a:lnTo>
                    <a:pt x="69" y="282"/>
                  </a:lnTo>
                  <a:lnTo>
                    <a:pt x="69" y="279"/>
                  </a:lnTo>
                  <a:lnTo>
                    <a:pt x="68" y="279"/>
                  </a:lnTo>
                  <a:lnTo>
                    <a:pt x="68" y="277"/>
                  </a:lnTo>
                  <a:lnTo>
                    <a:pt x="61" y="276"/>
                  </a:lnTo>
                  <a:lnTo>
                    <a:pt x="56" y="276"/>
                  </a:lnTo>
                  <a:lnTo>
                    <a:pt x="51" y="276"/>
                  </a:lnTo>
                  <a:lnTo>
                    <a:pt x="47" y="277"/>
                  </a:lnTo>
                  <a:lnTo>
                    <a:pt x="42" y="279"/>
                  </a:lnTo>
                  <a:lnTo>
                    <a:pt x="39" y="282"/>
                  </a:lnTo>
                  <a:lnTo>
                    <a:pt x="31" y="287"/>
                  </a:lnTo>
                  <a:lnTo>
                    <a:pt x="22" y="293"/>
                  </a:lnTo>
                  <a:lnTo>
                    <a:pt x="19" y="294"/>
                  </a:lnTo>
                  <a:lnTo>
                    <a:pt x="16" y="296"/>
                  </a:lnTo>
                  <a:lnTo>
                    <a:pt x="12" y="296"/>
                  </a:lnTo>
                  <a:lnTo>
                    <a:pt x="9" y="294"/>
                  </a:lnTo>
                  <a:lnTo>
                    <a:pt x="5" y="293"/>
                  </a:lnTo>
                  <a:lnTo>
                    <a:pt x="4" y="291"/>
                  </a:lnTo>
                  <a:lnTo>
                    <a:pt x="2" y="287"/>
                  </a:lnTo>
                  <a:lnTo>
                    <a:pt x="0" y="284"/>
                  </a:lnTo>
                  <a:lnTo>
                    <a:pt x="0" y="282"/>
                  </a:lnTo>
                  <a:lnTo>
                    <a:pt x="0" y="279"/>
                  </a:lnTo>
                  <a:lnTo>
                    <a:pt x="2" y="276"/>
                  </a:lnTo>
                  <a:lnTo>
                    <a:pt x="4" y="274"/>
                  </a:lnTo>
                  <a:lnTo>
                    <a:pt x="5" y="271"/>
                  </a:lnTo>
                  <a:lnTo>
                    <a:pt x="10" y="269"/>
                  </a:lnTo>
                  <a:lnTo>
                    <a:pt x="19" y="264"/>
                  </a:lnTo>
                  <a:lnTo>
                    <a:pt x="27" y="261"/>
                  </a:lnTo>
                  <a:lnTo>
                    <a:pt x="31" y="259"/>
                  </a:lnTo>
                  <a:lnTo>
                    <a:pt x="32" y="256"/>
                  </a:lnTo>
                  <a:lnTo>
                    <a:pt x="36" y="256"/>
                  </a:lnTo>
                  <a:lnTo>
                    <a:pt x="39" y="251"/>
                  </a:lnTo>
                  <a:lnTo>
                    <a:pt x="39" y="249"/>
                  </a:lnTo>
                  <a:lnTo>
                    <a:pt x="41" y="247"/>
                  </a:lnTo>
                  <a:lnTo>
                    <a:pt x="42" y="242"/>
                  </a:lnTo>
                  <a:lnTo>
                    <a:pt x="42" y="235"/>
                  </a:lnTo>
                  <a:lnTo>
                    <a:pt x="42" y="234"/>
                  </a:lnTo>
                  <a:lnTo>
                    <a:pt x="42" y="232"/>
                  </a:lnTo>
                  <a:lnTo>
                    <a:pt x="39" y="227"/>
                  </a:lnTo>
                  <a:lnTo>
                    <a:pt x="39" y="224"/>
                  </a:lnTo>
                  <a:lnTo>
                    <a:pt x="36" y="222"/>
                  </a:lnTo>
                  <a:lnTo>
                    <a:pt x="32" y="220"/>
                  </a:lnTo>
                  <a:lnTo>
                    <a:pt x="31" y="219"/>
                  </a:lnTo>
                  <a:lnTo>
                    <a:pt x="24" y="217"/>
                  </a:lnTo>
                  <a:lnTo>
                    <a:pt x="17" y="215"/>
                  </a:lnTo>
                  <a:lnTo>
                    <a:pt x="12" y="214"/>
                  </a:lnTo>
                  <a:lnTo>
                    <a:pt x="10" y="212"/>
                  </a:lnTo>
                  <a:lnTo>
                    <a:pt x="9" y="210"/>
                  </a:lnTo>
                  <a:lnTo>
                    <a:pt x="7" y="208"/>
                  </a:lnTo>
                  <a:lnTo>
                    <a:pt x="7" y="205"/>
                  </a:lnTo>
                  <a:lnTo>
                    <a:pt x="7" y="200"/>
                  </a:lnTo>
                  <a:lnTo>
                    <a:pt x="7" y="198"/>
                  </a:lnTo>
                  <a:lnTo>
                    <a:pt x="9" y="195"/>
                  </a:lnTo>
                  <a:lnTo>
                    <a:pt x="10" y="193"/>
                  </a:lnTo>
                  <a:lnTo>
                    <a:pt x="14" y="193"/>
                  </a:lnTo>
                  <a:lnTo>
                    <a:pt x="17" y="193"/>
                  </a:lnTo>
                  <a:lnTo>
                    <a:pt x="22" y="193"/>
                  </a:lnTo>
                  <a:lnTo>
                    <a:pt x="31" y="192"/>
                  </a:lnTo>
                  <a:lnTo>
                    <a:pt x="32" y="190"/>
                  </a:lnTo>
                  <a:lnTo>
                    <a:pt x="36" y="190"/>
                  </a:lnTo>
                  <a:lnTo>
                    <a:pt x="39" y="187"/>
                  </a:lnTo>
                  <a:lnTo>
                    <a:pt x="42" y="185"/>
                  </a:lnTo>
                  <a:lnTo>
                    <a:pt x="46" y="182"/>
                  </a:lnTo>
                  <a:lnTo>
                    <a:pt x="47" y="175"/>
                  </a:lnTo>
                  <a:lnTo>
                    <a:pt x="49" y="172"/>
                  </a:lnTo>
                  <a:lnTo>
                    <a:pt x="49" y="170"/>
                  </a:lnTo>
                  <a:lnTo>
                    <a:pt x="49" y="168"/>
                  </a:lnTo>
                  <a:lnTo>
                    <a:pt x="46" y="160"/>
                  </a:lnTo>
                  <a:lnTo>
                    <a:pt x="44" y="156"/>
                  </a:lnTo>
                  <a:lnTo>
                    <a:pt x="44" y="151"/>
                  </a:lnTo>
                  <a:lnTo>
                    <a:pt x="46" y="150"/>
                  </a:lnTo>
                  <a:lnTo>
                    <a:pt x="46" y="148"/>
                  </a:lnTo>
                  <a:lnTo>
                    <a:pt x="47" y="145"/>
                  </a:lnTo>
                  <a:lnTo>
                    <a:pt x="49" y="143"/>
                  </a:lnTo>
                  <a:lnTo>
                    <a:pt x="54" y="140"/>
                  </a:lnTo>
                  <a:lnTo>
                    <a:pt x="54" y="138"/>
                  </a:lnTo>
                  <a:lnTo>
                    <a:pt x="56" y="136"/>
                  </a:lnTo>
                  <a:lnTo>
                    <a:pt x="59" y="136"/>
                  </a:lnTo>
                  <a:lnTo>
                    <a:pt x="63" y="136"/>
                  </a:lnTo>
                  <a:lnTo>
                    <a:pt x="68" y="136"/>
                  </a:lnTo>
                  <a:lnTo>
                    <a:pt x="71" y="136"/>
                  </a:lnTo>
                  <a:lnTo>
                    <a:pt x="74" y="133"/>
                  </a:lnTo>
                  <a:lnTo>
                    <a:pt x="79" y="131"/>
                  </a:lnTo>
                  <a:lnTo>
                    <a:pt x="81" y="128"/>
                  </a:lnTo>
                  <a:lnTo>
                    <a:pt x="83" y="124"/>
                  </a:lnTo>
                  <a:lnTo>
                    <a:pt x="84" y="121"/>
                  </a:lnTo>
                  <a:lnTo>
                    <a:pt x="84" y="119"/>
                  </a:lnTo>
                  <a:lnTo>
                    <a:pt x="83" y="116"/>
                  </a:lnTo>
                  <a:lnTo>
                    <a:pt x="81" y="114"/>
                  </a:lnTo>
                  <a:lnTo>
                    <a:pt x="76" y="109"/>
                  </a:lnTo>
                  <a:lnTo>
                    <a:pt x="73" y="104"/>
                  </a:lnTo>
                  <a:lnTo>
                    <a:pt x="71" y="101"/>
                  </a:lnTo>
                  <a:lnTo>
                    <a:pt x="71" y="98"/>
                  </a:lnTo>
                  <a:lnTo>
                    <a:pt x="71" y="96"/>
                  </a:lnTo>
                  <a:lnTo>
                    <a:pt x="71" y="93"/>
                  </a:lnTo>
                  <a:lnTo>
                    <a:pt x="73" y="89"/>
                  </a:lnTo>
                  <a:lnTo>
                    <a:pt x="76" y="86"/>
                  </a:lnTo>
                  <a:lnTo>
                    <a:pt x="79" y="86"/>
                  </a:lnTo>
                  <a:lnTo>
                    <a:pt x="83" y="84"/>
                  </a:lnTo>
                  <a:lnTo>
                    <a:pt x="86" y="84"/>
                  </a:lnTo>
                  <a:lnTo>
                    <a:pt x="88" y="86"/>
                  </a:lnTo>
                  <a:lnTo>
                    <a:pt x="91" y="86"/>
                  </a:lnTo>
                  <a:lnTo>
                    <a:pt x="93" y="89"/>
                  </a:lnTo>
                  <a:lnTo>
                    <a:pt x="100" y="93"/>
                  </a:lnTo>
                  <a:lnTo>
                    <a:pt x="105" y="98"/>
                  </a:lnTo>
                  <a:lnTo>
                    <a:pt x="108" y="99"/>
                  </a:lnTo>
                  <a:lnTo>
                    <a:pt x="111" y="101"/>
                  </a:lnTo>
                  <a:lnTo>
                    <a:pt x="115" y="101"/>
                  </a:lnTo>
                  <a:lnTo>
                    <a:pt x="118" y="99"/>
                  </a:lnTo>
                  <a:lnTo>
                    <a:pt x="121" y="98"/>
                  </a:lnTo>
                  <a:lnTo>
                    <a:pt x="126" y="94"/>
                  </a:lnTo>
                  <a:lnTo>
                    <a:pt x="128" y="93"/>
                  </a:lnTo>
                  <a:lnTo>
                    <a:pt x="130" y="91"/>
                  </a:lnTo>
                  <a:lnTo>
                    <a:pt x="131" y="86"/>
                  </a:lnTo>
                  <a:lnTo>
                    <a:pt x="131" y="82"/>
                  </a:lnTo>
                  <a:lnTo>
                    <a:pt x="133" y="79"/>
                  </a:lnTo>
                  <a:lnTo>
                    <a:pt x="133" y="72"/>
                  </a:lnTo>
                  <a:lnTo>
                    <a:pt x="131" y="66"/>
                  </a:lnTo>
                  <a:lnTo>
                    <a:pt x="130" y="57"/>
                  </a:lnTo>
                  <a:lnTo>
                    <a:pt x="128" y="51"/>
                  </a:lnTo>
                  <a:lnTo>
                    <a:pt x="126" y="47"/>
                  </a:lnTo>
                  <a:lnTo>
                    <a:pt x="125" y="40"/>
                  </a:lnTo>
                  <a:lnTo>
                    <a:pt x="121" y="35"/>
                  </a:lnTo>
                  <a:lnTo>
                    <a:pt x="121" y="32"/>
                  </a:lnTo>
                  <a:lnTo>
                    <a:pt x="120" y="27"/>
                  </a:lnTo>
                  <a:lnTo>
                    <a:pt x="120" y="24"/>
                  </a:lnTo>
                  <a:lnTo>
                    <a:pt x="120" y="19"/>
                  </a:lnTo>
                  <a:lnTo>
                    <a:pt x="120" y="15"/>
                  </a:lnTo>
                  <a:lnTo>
                    <a:pt x="121" y="14"/>
                  </a:lnTo>
                  <a:lnTo>
                    <a:pt x="121" y="10"/>
                  </a:lnTo>
                  <a:lnTo>
                    <a:pt x="123" y="9"/>
                  </a:lnTo>
                  <a:lnTo>
                    <a:pt x="125" y="5"/>
                  </a:lnTo>
                  <a:lnTo>
                    <a:pt x="126" y="3"/>
                  </a:lnTo>
                  <a:lnTo>
                    <a:pt x="130" y="2"/>
                  </a:lnTo>
                  <a:lnTo>
                    <a:pt x="133" y="0"/>
                  </a:lnTo>
                  <a:lnTo>
                    <a:pt x="136" y="0"/>
                  </a:lnTo>
                  <a:lnTo>
                    <a:pt x="142" y="0"/>
                  </a:lnTo>
                  <a:lnTo>
                    <a:pt x="145" y="0"/>
                  </a:lnTo>
                  <a:lnTo>
                    <a:pt x="147" y="2"/>
                  </a:lnTo>
                  <a:lnTo>
                    <a:pt x="150" y="3"/>
                  </a:lnTo>
                  <a:lnTo>
                    <a:pt x="153" y="5"/>
                  </a:lnTo>
                  <a:lnTo>
                    <a:pt x="155" y="9"/>
                  </a:lnTo>
                  <a:lnTo>
                    <a:pt x="157" y="12"/>
                  </a:lnTo>
                  <a:lnTo>
                    <a:pt x="158" y="15"/>
                  </a:lnTo>
                  <a:lnTo>
                    <a:pt x="158" y="19"/>
                  </a:lnTo>
                  <a:lnTo>
                    <a:pt x="158" y="24"/>
                  </a:lnTo>
                  <a:lnTo>
                    <a:pt x="158" y="29"/>
                  </a:lnTo>
                  <a:lnTo>
                    <a:pt x="157" y="34"/>
                  </a:lnTo>
                  <a:lnTo>
                    <a:pt x="155" y="39"/>
                  </a:lnTo>
                  <a:lnTo>
                    <a:pt x="153" y="44"/>
                  </a:lnTo>
                  <a:lnTo>
                    <a:pt x="150" y="51"/>
                  </a:lnTo>
                  <a:lnTo>
                    <a:pt x="148" y="52"/>
                  </a:lnTo>
                  <a:lnTo>
                    <a:pt x="147" y="59"/>
                  </a:lnTo>
                  <a:lnTo>
                    <a:pt x="147" y="64"/>
                  </a:lnTo>
                  <a:lnTo>
                    <a:pt x="145" y="71"/>
                  </a:lnTo>
                  <a:lnTo>
                    <a:pt x="145" y="84"/>
                  </a:lnTo>
                  <a:lnTo>
                    <a:pt x="145" y="94"/>
                  </a:lnTo>
                  <a:lnTo>
                    <a:pt x="145" y="98"/>
                  </a:lnTo>
                  <a:lnTo>
                    <a:pt x="147" y="99"/>
                  </a:lnTo>
                  <a:lnTo>
                    <a:pt x="148" y="103"/>
                  </a:lnTo>
                  <a:lnTo>
                    <a:pt x="150" y="106"/>
                  </a:lnTo>
                  <a:lnTo>
                    <a:pt x="153" y="108"/>
                  </a:lnTo>
                </a:path>
              </a:pathLst>
            </a:custGeom>
            <a:noFill/>
            <a:ln w="3175">
              <a:solidFill>
                <a:srgbClr val="5F5F5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>
                <a:latin typeface="Calibri" pitchFamily="34" charset="0"/>
              </a:endParaRPr>
            </a:p>
          </p:txBody>
        </p:sp>
        <p:sp>
          <p:nvSpPr>
            <p:cNvPr id="22" name="Freeform 5"/>
            <p:cNvSpPr>
              <a:spLocks/>
            </p:cNvSpPr>
            <p:nvPr userDrawn="1"/>
          </p:nvSpPr>
          <p:spPr bwMode="auto">
            <a:xfrm>
              <a:off x="5575" y="4069"/>
              <a:ext cx="79" cy="162"/>
            </a:xfrm>
            <a:custGeom>
              <a:avLst/>
              <a:gdLst/>
              <a:ahLst/>
              <a:cxnLst>
                <a:cxn ang="0">
                  <a:pos x="30" y="47"/>
                </a:cxn>
                <a:cxn ang="0">
                  <a:pos x="47" y="51"/>
                </a:cxn>
                <a:cxn ang="0">
                  <a:pos x="56" y="47"/>
                </a:cxn>
                <a:cxn ang="0">
                  <a:pos x="59" y="42"/>
                </a:cxn>
                <a:cxn ang="0">
                  <a:pos x="62" y="27"/>
                </a:cxn>
                <a:cxn ang="0">
                  <a:pos x="72" y="9"/>
                </a:cxn>
                <a:cxn ang="0">
                  <a:pos x="79" y="2"/>
                </a:cxn>
                <a:cxn ang="0">
                  <a:pos x="89" y="0"/>
                </a:cxn>
                <a:cxn ang="0">
                  <a:pos x="94" y="5"/>
                </a:cxn>
                <a:cxn ang="0">
                  <a:pos x="96" y="19"/>
                </a:cxn>
                <a:cxn ang="0">
                  <a:pos x="91" y="32"/>
                </a:cxn>
                <a:cxn ang="0">
                  <a:pos x="74" y="47"/>
                </a:cxn>
                <a:cxn ang="0">
                  <a:pos x="71" y="62"/>
                </a:cxn>
                <a:cxn ang="0">
                  <a:pos x="74" y="71"/>
                </a:cxn>
                <a:cxn ang="0">
                  <a:pos x="82" y="78"/>
                </a:cxn>
                <a:cxn ang="0">
                  <a:pos x="91" y="78"/>
                </a:cxn>
                <a:cxn ang="0">
                  <a:pos x="99" y="69"/>
                </a:cxn>
                <a:cxn ang="0">
                  <a:pos x="108" y="62"/>
                </a:cxn>
                <a:cxn ang="0">
                  <a:pos x="116" y="61"/>
                </a:cxn>
                <a:cxn ang="0">
                  <a:pos x="121" y="62"/>
                </a:cxn>
                <a:cxn ang="0">
                  <a:pos x="126" y="71"/>
                </a:cxn>
                <a:cxn ang="0">
                  <a:pos x="126" y="78"/>
                </a:cxn>
                <a:cxn ang="0">
                  <a:pos x="119" y="86"/>
                </a:cxn>
                <a:cxn ang="0">
                  <a:pos x="106" y="98"/>
                </a:cxn>
                <a:cxn ang="0">
                  <a:pos x="101" y="104"/>
                </a:cxn>
                <a:cxn ang="0">
                  <a:pos x="101" y="138"/>
                </a:cxn>
                <a:cxn ang="0">
                  <a:pos x="104" y="167"/>
                </a:cxn>
                <a:cxn ang="0">
                  <a:pos x="111" y="175"/>
                </a:cxn>
                <a:cxn ang="0">
                  <a:pos x="119" y="182"/>
                </a:cxn>
                <a:cxn ang="0">
                  <a:pos x="121" y="190"/>
                </a:cxn>
                <a:cxn ang="0">
                  <a:pos x="116" y="199"/>
                </a:cxn>
                <a:cxn ang="0">
                  <a:pos x="111" y="202"/>
                </a:cxn>
                <a:cxn ang="0">
                  <a:pos x="103" y="200"/>
                </a:cxn>
                <a:cxn ang="0">
                  <a:pos x="94" y="209"/>
                </a:cxn>
                <a:cxn ang="0">
                  <a:pos x="96" y="219"/>
                </a:cxn>
                <a:cxn ang="0">
                  <a:pos x="104" y="231"/>
                </a:cxn>
                <a:cxn ang="0">
                  <a:pos x="103" y="237"/>
                </a:cxn>
                <a:cxn ang="0">
                  <a:pos x="94" y="242"/>
                </a:cxn>
                <a:cxn ang="0">
                  <a:pos x="87" y="237"/>
                </a:cxn>
                <a:cxn ang="0">
                  <a:pos x="76" y="225"/>
                </a:cxn>
                <a:cxn ang="0">
                  <a:pos x="67" y="222"/>
                </a:cxn>
                <a:cxn ang="0">
                  <a:pos x="57" y="224"/>
                </a:cxn>
                <a:cxn ang="0">
                  <a:pos x="50" y="232"/>
                </a:cxn>
                <a:cxn ang="0">
                  <a:pos x="45" y="241"/>
                </a:cxn>
                <a:cxn ang="0">
                  <a:pos x="35" y="244"/>
                </a:cxn>
                <a:cxn ang="0">
                  <a:pos x="22" y="244"/>
                </a:cxn>
                <a:cxn ang="0">
                  <a:pos x="14" y="249"/>
                </a:cxn>
                <a:cxn ang="0">
                  <a:pos x="5" y="256"/>
                </a:cxn>
              </a:cxnLst>
              <a:rect l="0" t="0" r="r" b="b"/>
              <a:pathLst>
                <a:path w="126" h="256">
                  <a:moveTo>
                    <a:pt x="25" y="46"/>
                  </a:moveTo>
                  <a:lnTo>
                    <a:pt x="27" y="47"/>
                  </a:lnTo>
                  <a:lnTo>
                    <a:pt x="30" y="47"/>
                  </a:lnTo>
                  <a:lnTo>
                    <a:pt x="37" y="51"/>
                  </a:lnTo>
                  <a:lnTo>
                    <a:pt x="44" y="51"/>
                  </a:lnTo>
                  <a:lnTo>
                    <a:pt x="47" y="51"/>
                  </a:lnTo>
                  <a:lnTo>
                    <a:pt x="52" y="49"/>
                  </a:lnTo>
                  <a:lnTo>
                    <a:pt x="54" y="49"/>
                  </a:lnTo>
                  <a:lnTo>
                    <a:pt x="56" y="47"/>
                  </a:lnTo>
                  <a:lnTo>
                    <a:pt x="56" y="47"/>
                  </a:lnTo>
                  <a:lnTo>
                    <a:pt x="59" y="46"/>
                  </a:lnTo>
                  <a:lnTo>
                    <a:pt x="59" y="42"/>
                  </a:lnTo>
                  <a:lnTo>
                    <a:pt x="61" y="41"/>
                  </a:lnTo>
                  <a:lnTo>
                    <a:pt x="61" y="37"/>
                  </a:lnTo>
                  <a:lnTo>
                    <a:pt x="62" y="27"/>
                  </a:lnTo>
                  <a:lnTo>
                    <a:pt x="67" y="17"/>
                  </a:lnTo>
                  <a:lnTo>
                    <a:pt x="71" y="12"/>
                  </a:lnTo>
                  <a:lnTo>
                    <a:pt x="72" y="9"/>
                  </a:lnTo>
                  <a:lnTo>
                    <a:pt x="76" y="5"/>
                  </a:lnTo>
                  <a:lnTo>
                    <a:pt x="77" y="4"/>
                  </a:lnTo>
                  <a:lnTo>
                    <a:pt x="79" y="2"/>
                  </a:lnTo>
                  <a:lnTo>
                    <a:pt x="84" y="0"/>
                  </a:lnTo>
                  <a:lnTo>
                    <a:pt x="87" y="0"/>
                  </a:lnTo>
                  <a:lnTo>
                    <a:pt x="89" y="0"/>
                  </a:lnTo>
                  <a:lnTo>
                    <a:pt x="91" y="2"/>
                  </a:lnTo>
                  <a:lnTo>
                    <a:pt x="93" y="4"/>
                  </a:lnTo>
                  <a:lnTo>
                    <a:pt x="94" y="5"/>
                  </a:lnTo>
                  <a:lnTo>
                    <a:pt x="96" y="9"/>
                  </a:lnTo>
                  <a:lnTo>
                    <a:pt x="96" y="14"/>
                  </a:lnTo>
                  <a:lnTo>
                    <a:pt x="96" y="19"/>
                  </a:lnTo>
                  <a:lnTo>
                    <a:pt x="94" y="20"/>
                  </a:lnTo>
                  <a:lnTo>
                    <a:pt x="93" y="24"/>
                  </a:lnTo>
                  <a:lnTo>
                    <a:pt x="91" y="32"/>
                  </a:lnTo>
                  <a:lnTo>
                    <a:pt x="84" y="39"/>
                  </a:lnTo>
                  <a:lnTo>
                    <a:pt x="76" y="46"/>
                  </a:lnTo>
                  <a:lnTo>
                    <a:pt x="74" y="47"/>
                  </a:lnTo>
                  <a:lnTo>
                    <a:pt x="74" y="51"/>
                  </a:lnTo>
                  <a:lnTo>
                    <a:pt x="71" y="57"/>
                  </a:lnTo>
                  <a:lnTo>
                    <a:pt x="71" y="62"/>
                  </a:lnTo>
                  <a:lnTo>
                    <a:pt x="71" y="66"/>
                  </a:lnTo>
                  <a:lnTo>
                    <a:pt x="72" y="69"/>
                  </a:lnTo>
                  <a:lnTo>
                    <a:pt x="74" y="71"/>
                  </a:lnTo>
                  <a:lnTo>
                    <a:pt x="76" y="73"/>
                  </a:lnTo>
                  <a:lnTo>
                    <a:pt x="77" y="74"/>
                  </a:lnTo>
                  <a:lnTo>
                    <a:pt x="82" y="78"/>
                  </a:lnTo>
                  <a:lnTo>
                    <a:pt x="84" y="78"/>
                  </a:lnTo>
                  <a:lnTo>
                    <a:pt x="87" y="79"/>
                  </a:lnTo>
                  <a:lnTo>
                    <a:pt x="91" y="78"/>
                  </a:lnTo>
                  <a:lnTo>
                    <a:pt x="93" y="78"/>
                  </a:lnTo>
                  <a:lnTo>
                    <a:pt x="96" y="74"/>
                  </a:lnTo>
                  <a:lnTo>
                    <a:pt x="99" y="69"/>
                  </a:lnTo>
                  <a:lnTo>
                    <a:pt x="103" y="68"/>
                  </a:lnTo>
                  <a:lnTo>
                    <a:pt x="104" y="66"/>
                  </a:lnTo>
                  <a:lnTo>
                    <a:pt x="108" y="62"/>
                  </a:lnTo>
                  <a:lnTo>
                    <a:pt x="111" y="62"/>
                  </a:lnTo>
                  <a:lnTo>
                    <a:pt x="114" y="61"/>
                  </a:lnTo>
                  <a:lnTo>
                    <a:pt x="116" y="61"/>
                  </a:lnTo>
                  <a:lnTo>
                    <a:pt x="119" y="62"/>
                  </a:lnTo>
                  <a:lnTo>
                    <a:pt x="119" y="62"/>
                  </a:lnTo>
                  <a:lnTo>
                    <a:pt x="121" y="62"/>
                  </a:lnTo>
                  <a:lnTo>
                    <a:pt x="123" y="66"/>
                  </a:lnTo>
                  <a:lnTo>
                    <a:pt x="124" y="69"/>
                  </a:lnTo>
                  <a:lnTo>
                    <a:pt x="126" y="71"/>
                  </a:lnTo>
                  <a:lnTo>
                    <a:pt x="126" y="74"/>
                  </a:lnTo>
                  <a:lnTo>
                    <a:pt x="126" y="76"/>
                  </a:lnTo>
                  <a:lnTo>
                    <a:pt x="126" y="78"/>
                  </a:lnTo>
                  <a:lnTo>
                    <a:pt x="124" y="81"/>
                  </a:lnTo>
                  <a:lnTo>
                    <a:pt x="123" y="83"/>
                  </a:lnTo>
                  <a:lnTo>
                    <a:pt x="119" y="86"/>
                  </a:lnTo>
                  <a:lnTo>
                    <a:pt x="114" y="91"/>
                  </a:lnTo>
                  <a:lnTo>
                    <a:pt x="111" y="94"/>
                  </a:lnTo>
                  <a:lnTo>
                    <a:pt x="106" y="98"/>
                  </a:lnTo>
                  <a:lnTo>
                    <a:pt x="103" y="101"/>
                  </a:lnTo>
                  <a:lnTo>
                    <a:pt x="103" y="103"/>
                  </a:lnTo>
                  <a:lnTo>
                    <a:pt x="101" y="104"/>
                  </a:lnTo>
                  <a:lnTo>
                    <a:pt x="101" y="113"/>
                  </a:lnTo>
                  <a:lnTo>
                    <a:pt x="99" y="125"/>
                  </a:lnTo>
                  <a:lnTo>
                    <a:pt x="101" y="138"/>
                  </a:lnTo>
                  <a:lnTo>
                    <a:pt x="103" y="150"/>
                  </a:lnTo>
                  <a:lnTo>
                    <a:pt x="104" y="162"/>
                  </a:lnTo>
                  <a:lnTo>
                    <a:pt x="104" y="167"/>
                  </a:lnTo>
                  <a:lnTo>
                    <a:pt x="108" y="170"/>
                  </a:lnTo>
                  <a:lnTo>
                    <a:pt x="109" y="173"/>
                  </a:lnTo>
                  <a:lnTo>
                    <a:pt x="111" y="175"/>
                  </a:lnTo>
                  <a:lnTo>
                    <a:pt x="114" y="177"/>
                  </a:lnTo>
                  <a:lnTo>
                    <a:pt x="118" y="178"/>
                  </a:lnTo>
                  <a:lnTo>
                    <a:pt x="119" y="182"/>
                  </a:lnTo>
                  <a:lnTo>
                    <a:pt x="121" y="185"/>
                  </a:lnTo>
                  <a:lnTo>
                    <a:pt x="121" y="187"/>
                  </a:lnTo>
                  <a:lnTo>
                    <a:pt x="121" y="190"/>
                  </a:lnTo>
                  <a:lnTo>
                    <a:pt x="121" y="194"/>
                  </a:lnTo>
                  <a:lnTo>
                    <a:pt x="119" y="197"/>
                  </a:lnTo>
                  <a:lnTo>
                    <a:pt x="116" y="199"/>
                  </a:lnTo>
                  <a:lnTo>
                    <a:pt x="116" y="200"/>
                  </a:lnTo>
                  <a:lnTo>
                    <a:pt x="113" y="200"/>
                  </a:lnTo>
                  <a:lnTo>
                    <a:pt x="111" y="202"/>
                  </a:lnTo>
                  <a:lnTo>
                    <a:pt x="108" y="200"/>
                  </a:lnTo>
                  <a:lnTo>
                    <a:pt x="104" y="200"/>
                  </a:lnTo>
                  <a:lnTo>
                    <a:pt x="103" y="200"/>
                  </a:lnTo>
                  <a:lnTo>
                    <a:pt x="99" y="202"/>
                  </a:lnTo>
                  <a:lnTo>
                    <a:pt x="96" y="205"/>
                  </a:lnTo>
                  <a:lnTo>
                    <a:pt x="94" y="209"/>
                  </a:lnTo>
                  <a:lnTo>
                    <a:pt x="93" y="210"/>
                  </a:lnTo>
                  <a:lnTo>
                    <a:pt x="94" y="214"/>
                  </a:lnTo>
                  <a:lnTo>
                    <a:pt x="96" y="219"/>
                  </a:lnTo>
                  <a:lnTo>
                    <a:pt x="99" y="224"/>
                  </a:lnTo>
                  <a:lnTo>
                    <a:pt x="103" y="227"/>
                  </a:lnTo>
                  <a:lnTo>
                    <a:pt x="104" y="231"/>
                  </a:lnTo>
                  <a:lnTo>
                    <a:pt x="104" y="236"/>
                  </a:lnTo>
                  <a:lnTo>
                    <a:pt x="103" y="236"/>
                  </a:lnTo>
                  <a:lnTo>
                    <a:pt x="103" y="237"/>
                  </a:lnTo>
                  <a:lnTo>
                    <a:pt x="99" y="241"/>
                  </a:lnTo>
                  <a:lnTo>
                    <a:pt x="96" y="241"/>
                  </a:lnTo>
                  <a:lnTo>
                    <a:pt x="94" y="242"/>
                  </a:lnTo>
                  <a:lnTo>
                    <a:pt x="91" y="241"/>
                  </a:lnTo>
                  <a:lnTo>
                    <a:pt x="89" y="241"/>
                  </a:lnTo>
                  <a:lnTo>
                    <a:pt x="87" y="237"/>
                  </a:lnTo>
                  <a:lnTo>
                    <a:pt x="82" y="232"/>
                  </a:lnTo>
                  <a:lnTo>
                    <a:pt x="77" y="227"/>
                  </a:lnTo>
                  <a:lnTo>
                    <a:pt x="76" y="225"/>
                  </a:lnTo>
                  <a:lnTo>
                    <a:pt x="72" y="224"/>
                  </a:lnTo>
                  <a:lnTo>
                    <a:pt x="71" y="222"/>
                  </a:lnTo>
                  <a:lnTo>
                    <a:pt x="67" y="222"/>
                  </a:lnTo>
                  <a:lnTo>
                    <a:pt x="64" y="222"/>
                  </a:lnTo>
                  <a:lnTo>
                    <a:pt x="59" y="224"/>
                  </a:lnTo>
                  <a:lnTo>
                    <a:pt x="57" y="224"/>
                  </a:lnTo>
                  <a:lnTo>
                    <a:pt x="56" y="225"/>
                  </a:lnTo>
                  <a:lnTo>
                    <a:pt x="54" y="229"/>
                  </a:lnTo>
                  <a:lnTo>
                    <a:pt x="50" y="232"/>
                  </a:lnTo>
                  <a:lnTo>
                    <a:pt x="50" y="236"/>
                  </a:lnTo>
                  <a:lnTo>
                    <a:pt x="47" y="239"/>
                  </a:lnTo>
                  <a:lnTo>
                    <a:pt x="45" y="241"/>
                  </a:lnTo>
                  <a:lnTo>
                    <a:pt x="44" y="242"/>
                  </a:lnTo>
                  <a:lnTo>
                    <a:pt x="42" y="244"/>
                  </a:lnTo>
                  <a:lnTo>
                    <a:pt x="35" y="244"/>
                  </a:lnTo>
                  <a:lnTo>
                    <a:pt x="30" y="242"/>
                  </a:lnTo>
                  <a:lnTo>
                    <a:pt x="25" y="242"/>
                  </a:lnTo>
                  <a:lnTo>
                    <a:pt x="22" y="244"/>
                  </a:lnTo>
                  <a:lnTo>
                    <a:pt x="19" y="244"/>
                  </a:lnTo>
                  <a:lnTo>
                    <a:pt x="15" y="246"/>
                  </a:lnTo>
                  <a:lnTo>
                    <a:pt x="14" y="249"/>
                  </a:lnTo>
                  <a:lnTo>
                    <a:pt x="10" y="251"/>
                  </a:lnTo>
                  <a:lnTo>
                    <a:pt x="8" y="254"/>
                  </a:lnTo>
                  <a:lnTo>
                    <a:pt x="5" y="256"/>
                  </a:lnTo>
                  <a:lnTo>
                    <a:pt x="3" y="256"/>
                  </a:lnTo>
                  <a:lnTo>
                    <a:pt x="0" y="256"/>
                  </a:lnTo>
                </a:path>
              </a:pathLst>
            </a:custGeom>
            <a:noFill/>
            <a:ln w="3175">
              <a:solidFill>
                <a:srgbClr val="5F5F5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>
                <a:latin typeface="Calibri" pitchFamily="34" charset="0"/>
              </a:endParaRPr>
            </a:p>
          </p:txBody>
        </p:sp>
        <p:sp>
          <p:nvSpPr>
            <p:cNvPr id="23" name="Freeform 6"/>
            <p:cNvSpPr>
              <a:spLocks/>
            </p:cNvSpPr>
            <p:nvPr userDrawn="1"/>
          </p:nvSpPr>
          <p:spPr bwMode="auto">
            <a:xfrm>
              <a:off x="5633" y="4039"/>
              <a:ext cx="19" cy="21"/>
            </a:xfrm>
            <a:custGeom>
              <a:avLst/>
              <a:gdLst/>
              <a:ahLst/>
              <a:cxnLst>
                <a:cxn ang="0">
                  <a:pos x="16" y="32"/>
                </a:cxn>
                <a:cxn ang="0">
                  <a:pos x="13" y="31"/>
                </a:cxn>
                <a:cxn ang="0">
                  <a:pos x="10" y="29"/>
                </a:cxn>
                <a:cxn ang="0">
                  <a:pos x="6" y="29"/>
                </a:cxn>
                <a:cxn ang="0">
                  <a:pos x="5" y="25"/>
                </a:cxn>
                <a:cxn ang="0">
                  <a:pos x="3" y="24"/>
                </a:cxn>
                <a:cxn ang="0">
                  <a:pos x="1" y="20"/>
                </a:cxn>
                <a:cxn ang="0">
                  <a:pos x="0" y="17"/>
                </a:cxn>
                <a:cxn ang="0">
                  <a:pos x="0" y="15"/>
                </a:cxn>
                <a:cxn ang="0">
                  <a:pos x="0" y="12"/>
                </a:cxn>
                <a:cxn ang="0">
                  <a:pos x="1" y="9"/>
                </a:cxn>
                <a:cxn ang="0">
                  <a:pos x="3" y="7"/>
                </a:cxn>
                <a:cxn ang="0">
                  <a:pos x="5" y="5"/>
                </a:cxn>
                <a:cxn ang="0">
                  <a:pos x="6" y="2"/>
                </a:cxn>
                <a:cxn ang="0">
                  <a:pos x="10" y="2"/>
                </a:cxn>
                <a:cxn ang="0">
                  <a:pos x="13" y="0"/>
                </a:cxn>
                <a:cxn ang="0">
                  <a:pos x="16" y="0"/>
                </a:cxn>
                <a:cxn ang="0">
                  <a:pos x="18" y="2"/>
                </a:cxn>
                <a:cxn ang="0">
                  <a:pos x="21" y="2"/>
                </a:cxn>
                <a:cxn ang="0">
                  <a:pos x="23" y="4"/>
                </a:cxn>
                <a:cxn ang="0">
                  <a:pos x="26" y="5"/>
                </a:cxn>
                <a:cxn ang="0">
                  <a:pos x="28" y="9"/>
                </a:cxn>
                <a:cxn ang="0">
                  <a:pos x="28" y="12"/>
                </a:cxn>
                <a:cxn ang="0">
                  <a:pos x="30" y="14"/>
                </a:cxn>
                <a:cxn ang="0">
                  <a:pos x="30" y="17"/>
                </a:cxn>
                <a:cxn ang="0">
                  <a:pos x="30" y="20"/>
                </a:cxn>
                <a:cxn ang="0">
                  <a:pos x="28" y="24"/>
                </a:cxn>
                <a:cxn ang="0">
                  <a:pos x="28" y="25"/>
                </a:cxn>
                <a:cxn ang="0">
                  <a:pos x="26" y="27"/>
                </a:cxn>
                <a:cxn ang="0">
                  <a:pos x="23" y="29"/>
                </a:cxn>
                <a:cxn ang="0">
                  <a:pos x="20" y="31"/>
                </a:cxn>
                <a:cxn ang="0">
                  <a:pos x="18" y="31"/>
                </a:cxn>
                <a:cxn ang="0">
                  <a:pos x="16" y="32"/>
                </a:cxn>
              </a:cxnLst>
              <a:rect l="0" t="0" r="r" b="b"/>
              <a:pathLst>
                <a:path w="30" h="32">
                  <a:moveTo>
                    <a:pt x="16" y="32"/>
                  </a:moveTo>
                  <a:lnTo>
                    <a:pt x="13" y="31"/>
                  </a:lnTo>
                  <a:lnTo>
                    <a:pt x="10" y="29"/>
                  </a:lnTo>
                  <a:lnTo>
                    <a:pt x="6" y="29"/>
                  </a:lnTo>
                  <a:lnTo>
                    <a:pt x="5" y="25"/>
                  </a:lnTo>
                  <a:lnTo>
                    <a:pt x="3" y="24"/>
                  </a:lnTo>
                  <a:lnTo>
                    <a:pt x="1" y="20"/>
                  </a:lnTo>
                  <a:lnTo>
                    <a:pt x="0" y="17"/>
                  </a:lnTo>
                  <a:lnTo>
                    <a:pt x="0" y="15"/>
                  </a:lnTo>
                  <a:lnTo>
                    <a:pt x="0" y="12"/>
                  </a:lnTo>
                  <a:lnTo>
                    <a:pt x="1" y="9"/>
                  </a:lnTo>
                  <a:lnTo>
                    <a:pt x="3" y="7"/>
                  </a:lnTo>
                  <a:lnTo>
                    <a:pt x="5" y="5"/>
                  </a:lnTo>
                  <a:lnTo>
                    <a:pt x="6" y="2"/>
                  </a:lnTo>
                  <a:lnTo>
                    <a:pt x="10" y="2"/>
                  </a:lnTo>
                  <a:lnTo>
                    <a:pt x="13" y="0"/>
                  </a:lnTo>
                  <a:lnTo>
                    <a:pt x="16" y="0"/>
                  </a:lnTo>
                  <a:lnTo>
                    <a:pt x="18" y="2"/>
                  </a:lnTo>
                  <a:lnTo>
                    <a:pt x="21" y="2"/>
                  </a:lnTo>
                  <a:lnTo>
                    <a:pt x="23" y="4"/>
                  </a:lnTo>
                  <a:lnTo>
                    <a:pt x="26" y="5"/>
                  </a:lnTo>
                  <a:lnTo>
                    <a:pt x="28" y="9"/>
                  </a:lnTo>
                  <a:lnTo>
                    <a:pt x="28" y="12"/>
                  </a:lnTo>
                  <a:lnTo>
                    <a:pt x="30" y="14"/>
                  </a:lnTo>
                  <a:lnTo>
                    <a:pt x="30" y="17"/>
                  </a:lnTo>
                  <a:lnTo>
                    <a:pt x="30" y="20"/>
                  </a:lnTo>
                  <a:lnTo>
                    <a:pt x="28" y="24"/>
                  </a:lnTo>
                  <a:lnTo>
                    <a:pt x="28" y="25"/>
                  </a:lnTo>
                  <a:lnTo>
                    <a:pt x="26" y="27"/>
                  </a:lnTo>
                  <a:lnTo>
                    <a:pt x="23" y="29"/>
                  </a:lnTo>
                  <a:lnTo>
                    <a:pt x="20" y="31"/>
                  </a:lnTo>
                  <a:lnTo>
                    <a:pt x="18" y="31"/>
                  </a:lnTo>
                  <a:lnTo>
                    <a:pt x="16" y="32"/>
                  </a:lnTo>
                  <a:close/>
                </a:path>
              </a:pathLst>
            </a:custGeom>
            <a:solidFill>
              <a:srgbClr val="5F5F5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>
                <a:latin typeface="Calibri" pitchFamily="34" charset="0"/>
              </a:endParaRPr>
            </a:p>
          </p:txBody>
        </p:sp>
        <p:sp>
          <p:nvSpPr>
            <p:cNvPr id="24" name="Freeform 7"/>
            <p:cNvSpPr>
              <a:spLocks/>
            </p:cNvSpPr>
            <p:nvPr userDrawn="1"/>
          </p:nvSpPr>
          <p:spPr bwMode="auto">
            <a:xfrm>
              <a:off x="5633" y="4039"/>
              <a:ext cx="19" cy="21"/>
            </a:xfrm>
            <a:custGeom>
              <a:avLst/>
              <a:gdLst/>
              <a:ahLst/>
              <a:cxnLst>
                <a:cxn ang="0">
                  <a:pos x="16" y="32"/>
                </a:cxn>
                <a:cxn ang="0">
                  <a:pos x="13" y="31"/>
                </a:cxn>
                <a:cxn ang="0">
                  <a:pos x="10" y="29"/>
                </a:cxn>
                <a:cxn ang="0">
                  <a:pos x="6" y="29"/>
                </a:cxn>
                <a:cxn ang="0">
                  <a:pos x="5" y="25"/>
                </a:cxn>
                <a:cxn ang="0">
                  <a:pos x="3" y="24"/>
                </a:cxn>
                <a:cxn ang="0">
                  <a:pos x="1" y="20"/>
                </a:cxn>
                <a:cxn ang="0">
                  <a:pos x="0" y="17"/>
                </a:cxn>
                <a:cxn ang="0">
                  <a:pos x="0" y="15"/>
                </a:cxn>
                <a:cxn ang="0">
                  <a:pos x="0" y="12"/>
                </a:cxn>
                <a:cxn ang="0">
                  <a:pos x="1" y="9"/>
                </a:cxn>
                <a:cxn ang="0">
                  <a:pos x="3" y="7"/>
                </a:cxn>
                <a:cxn ang="0">
                  <a:pos x="5" y="5"/>
                </a:cxn>
                <a:cxn ang="0">
                  <a:pos x="6" y="2"/>
                </a:cxn>
                <a:cxn ang="0">
                  <a:pos x="10" y="2"/>
                </a:cxn>
                <a:cxn ang="0">
                  <a:pos x="13" y="0"/>
                </a:cxn>
                <a:cxn ang="0">
                  <a:pos x="16" y="0"/>
                </a:cxn>
                <a:cxn ang="0">
                  <a:pos x="18" y="2"/>
                </a:cxn>
                <a:cxn ang="0">
                  <a:pos x="21" y="2"/>
                </a:cxn>
                <a:cxn ang="0">
                  <a:pos x="23" y="4"/>
                </a:cxn>
                <a:cxn ang="0">
                  <a:pos x="26" y="5"/>
                </a:cxn>
                <a:cxn ang="0">
                  <a:pos x="28" y="9"/>
                </a:cxn>
                <a:cxn ang="0">
                  <a:pos x="28" y="12"/>
                </a:cxn>
                <a:cxn ang="0">
                  <a:pos x="30" y="14"/>
                </a:cxn>
                <a:cxn ang="0">
                  <a:pos x="30" y="17"/>
                </a:cxn>
                <a:cxn ang="0">
                  <a:pos x="30" y="20"/>
                </a:cxn>
                <a:cxn ang="0">
                  <a:pos x="28" y="24"/>
                </a:cxn>
                <a:cxn ang="0">
                  <a:pos x="28" y="25"/>
                </a:cxn>
                <a:cxn ang="0">
                  <a:pos x="26" y="27"/>
                </a:cxn>
                <a:cxn ang="0">
                  <a:pos x="23" y="29"/>
                </a:cxn>
                <a:cxn ang="0">
                  <a:pos x="20" y="31"/>
                </a:cxn>
                <a:cxn ang="0">
                  <a:pos x="18" y="31"/>
                </a:cxn>
                <a:cxn ang="0">
                  <a:pos x="16" y="32"/>
                </a:cxn>
              </a:cxnLst>
              <a:rect l="0" t="0" r="r" b="b"/>
              <a:pathLst>
                <a:path w="30" h="32">
                  <a:moveTo>
                    <a:pt x="16" y="32"/>
                  </a:moveTo>
                  <a:lnTo>
                    <a:pt x="13" y="31"/>
                  </a:lnTo>
                  <a:lnTo>
                    <a:pt x="10" y="29"/>
                  </a:lnTo>
                  <a:lnTo>
                    <a:pt x="6" y="29"/>
                  </a:lnTo>
                  <a:lnTo>
                    <a:pt x="5" y="25"/>
                  </a:lnTo>
                  <a:lnTo>
                    <a:pt x="3" y="24"/>
                  </a:lnTo>
                  <a:lnTo>
                    <a:pt x="1" y="20"/>
                  </a:lnTo>
                  <a:lnTo>
                    <a:pt x="0" y="17"/>
                  </a:lnTo>
                  <a:lnTo>
                    <a:pt x="0" y="15"/>
                  </a:lnTo>
                  <a:lnTo>
                    <a:pt x="0" y="12"/>
                  </a:lnTo>
                  <a:lnTo>
                    <a:pt x="1" y="9"/>
                  </a:lnTo>
                  <a:lnTo>
                    <a:pt x="3" y="7"/>
                  </a:lnTo>
                  <a:lnTo>
                    <a:pt x="5" y="5"/>
                  </a:lnTo>
                  <a:lnTo>
                    <a:pt x="6" y="2"/>
                  </a:lnTo>
                  <a:lnTo>
                    <a:pt x="10" y="2"/>
                  </a:lnTo>
                  <a:lnTo>
                    <a:pt x="13" y="0"/>
                  </a:lnTo>
                  <a:lnTo>
                    <a:pt x="16" y="0"/>
                  </a:lnTo>
                  <a:lnTo>
                    <a:pt x="18" y="2"/>
                  </a:lnTo>
                  <a:lnTo>
                    <a:pt x="21" y="2"/>
                  </a:lnTo>
                  <a:lnTo>
                    <a:pt x="23" y="4"/>
                  </a:lnTo>
                  <a:lnTo>
                    <a:pt x="26" y="5"/>
                  </a:lnTo>
                  <a:lnTo>
                    <a:pt x="28" y="9"/>
                  </a:lnTo>
                  <a:lnTo>
                    <a:pt x="28" y="12"/>
                  </a:lnTo>
                  <a:lnTo>
                    <a:pt x="30" y="14"/>
                  </a:lnTo>
                  <a:lnTo>
                    <a:pt x="30" y="17"/>
                  </a:lnTo>
                  <a:lnTo>
                    <a:pt x="30" y="20"/>
                  </a:lnTo>
                  <a:lnTo>
                    <a:pt x="28" y="24"/>
                  </a:lnTo>
                  <a:lnTo>
                    <a:pt x="28" y="25"/>
                  </a:lnTo>
                  <a:lnTo>
                    <a:pt x="26" y="27"/>
                  </a:lnTo>
                  <a:lnTo>
                    <a:pt x="23" y="29"/>
                  </a:lnTo>
                  <a:lnTo>
                    <a:pt x="20" y="31"/>
                  </a:lnTo>
                  <a:lnTo>
                    <a:pt x="18" y="31"/>
                  </a:lnTo>
                  <a:lnTo>
                    <a:pt x="16" y="32"/>
                  </a:lnTo>
                </a:path>
              </a:pathLst>
            </a:custGeom>
            <a:solidFill>
              <a:srgbClr val="5F5F5F"/>
            </a:solidFill>
            <a:ln w="3175">
              <a:solidFill>
                <a:srgbClr val="5F5F5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>
                <a:latin typeface="Calibri" pitchFamily="34" charset="0"/>
              </a:endParaRPr>
            </a:p>
          </p:txBody>
        </p:sp>
        <p:sp>
          <p:nvSpPr>
            <p:cNvPr id="25" name="Freeform 8"/>
            <p:cNvSpPr>
              <a:spLocks/>
            </p:cNvSpPr>
            <p:nvPr userDrawn="1"/>
          </p:nvSpPr>
          <p:spPr bwMode="auto">
            <a:xfrm>
              <a:off x="5643" y="4044"/>
              <a:ext cx="7" cy="11"/>
            </a:xfrm>
            <a:custGeom>
              <a:avLst/>
              <a:gdLst/>
              <a:ahLst/>
              <a:cxnLst>
                <a:cxn ang="0">
                  <a:pos x="0" y="18"/>
                </a:cxn>
                <a:cxn ang="0">
                  <a:pos x="3" y="17"/>
                </a:cxn>
                <a:cxn ang="0">
                  <a:pos x="5" y="17"/>
                </a:cxn>
                <a:cxn ang="0">
                  <a:pos x="5" y="15"/>
                </a:cxn>
                <a:cxn ang="0">
                  <a:pos x="8" y="12"/>
                </a:cxn>
                <a:cxn ang="0">
                  <a:pos x="8" y="10"/>
                </a:cxn>
                <a:cxn ang="0">
                  <a:pos x="6" y="7"/>
                </a:cxn>
                <a:cxn ang="0">
                  <a:pos x="5" y="5"/>
                </a:cxn>
                <a:cxn ang="0">
                  <a:pos x="3" y="2"/>
                </a:cxn>
                <a:cxn ang="0">
                  <a:pos x="1" y="0"/>
                </a:cxn>
                <a:cxn ang="0">
                  <a:pos x="3" y="0"/>
                </a:cxn>
                <a:cxn ang="0">
                  <a:pos x="5" y="2"/>
                </a:cxn>
                <a:cxn ang="0">
                  <a:pos x="6" y="2"/>
                </a:cxn>
                <a:cxn ang="0">
                  <a:pos x="8" y="5"/>
                </a:cxn>
                <a:cxn ang="0">
                  <a:pos x="10" y="5"/>
                </a:cxn>
                <a:cxn ang="0">
                  <a:pos x="10" y="7"/>
                </a:cxn>
                <a:cxn ang="0">
                  <a:pos x="11" y="10"/>
                </a:cxn>
                <a:cxn ang="0">
                  <a:pos x="11" y="12"/>
                </a:cxn>
                <a:cxn ang="0">
                  <a:pos x="8" y="15"/>
                </a:cxn>
                <a:cxn ang="0">
                  <a:pos x="6" y="17"/>
                </a:cxn>
                <a:cxn ang="0">
                  <a:pos x="3" y="18"/>
                </a:cxn>
                <a:cxn ang="0">
                  <a:pos x="0" y="18"/>
                </a:cxn>
              </a:cxnLst>
              <a:rect l="0" t="0" r="r" b="b"/>
              <a:pathLst>
                <a:path w="11" h="18">
                  <a:moveTo>
                    <a:pt x="0" y="18"/>
                  </a:moveTo>
                  <a:lnTo>
                    <a:pt x="3" y="17"/>
                  </a:lnTo>
                  <a:lnTo>
                    <a:pt x="5" y="17"/>
                  </a:lnTo>
                  <a:lnTo>
                    <a:pt x="5" y="15"/>
                  </a:lnTo>
                  <a:lnTo>
                    <a:pt x="8" y="12"/>
                  </a:lnTo>
                  <a:lnTo>
                    <a:pt x="8" y="10"/>
                  </a:lnTo>
                  <a:lnTo>
                    <a:pt x="6" y="7"/>
                  </a:lnTo>
                  <a:lnTo>
                    <a:pt x="5" y="5"/>
                  </a:lnTo>
                  <a:lnTo>
                    <a:pt x="3" y="2"/>
                  </a:lnTo>
                  <a:lnTo>
                    <a:pt x="1" y="0"/>
                  </a:lnTo>
                  <a:lnTo>
                    <a:pt x="3" y="0"/>
                  </a:lnTo>
                  <a:lnTo>
                    <a:pt x="5" y="2"/>
                  </a:lnTo>
                  <a:lnTo>
                    <a:pt x="6" y="2"/>
                  </a:lnTo>
                  <a:lnTo>
                    <a:pt x="8" y="5"/>
                  </a:lnTo>
                  <a:lnTo>
                    <a:pt x="10" y="5"/>
                  </a:lnTo>
                  <a:lnTo>
                    <a:pt x="10" y="7"/>
                  </a:lnTo>
                  <a:lnTo>
                    <a:pt x="11" y="10"/>
                  </a:lnTo>
                  <a:lnTo>
                    <a:pt x="11" y="12"/>
                  </a:lnTo>
                  <a:lnTo>
                    <a:pt x="8" y="15"/>
                  </a:lnTo>
                  <a:lnTo>
                    <a:pt x="6" y="17"/>
                  </a:lnTo>
                  <a:lnTo>
                    <a:pt x="3" y="18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>
                <a:latin typeface="Calibri" pitchFamily="34" charset="0"/>
              </a:endParaRPr>
            </a:p>
          </p:txBody>
        </p:sp>
        <p:sp>
          <p:nvSpPr>
            <p:cNvPr id="26" name="Freeform 9"/>
            <p:cNvSpPr>
              <a:spLocks/>
            </p:cNvSpPr>
            <p:nvPr userDrawn="1"/>
          </p:nvSpPr>
          <p:spPr bwMode="auto">
            <a:xfrm>
              <a:off x="5550" y="4145"/>
              <a:ext cx="80" cy="68"/>
            </a:xfrm>
            <a:custGeom>
              <a:avLst/>
              <a:gdLst/>
              <a:ahLst/>
              <a:cxnLst>
                <a:cxn ang="0">
                  <a:pos x="29" y="99"/>
                </a:cxn>
                <a:cxn ang="0">
                  <a:pos x="34" y="104"/>
                </a:cxn>
                <a:cxn ang="0">
                  <a:pos x="41" y="106"/>
                </a:cxn>
                <a:cxn ang="0">
                  <a:pos x="49" y="104"/>
                </a:cxn>
                <a:cxn ang="0">
                  <a:pos x="56" y="99"/>
                </a:cxn>
                <a:cxn ang="0">
                  <a:pos x="58" y="99"/>
                </a:cxn>
                <a:cxn ang="0">
                  <a:pos x="64" y="101"/>
                </a:cxn>
                <a:cxn ang="0">
                  <a:pos x="69" y="99"/>
                </a:cxn>
                <a:cxn ang="0">
                  <a:pos x="81" y="93"/>
                </a:cxn>
                <a:cxn ang="0">
                  <a:pos x="88" y="84"/>
                </a:cxn>
                <a:cxn ang="0">
                  <a:pos x="95" y="81"/>
                </a:cxn>
                <a:cxn ang="0">
                  <a:pos x="101" y="83"/>
                </a:cxn>
                <a:cxn ang="0">
                  <a:pos x="110" y="83"/>
                </a:cxn>
                <a:cxn ang="0">
                  <a:pos x="115" y="79"/>
                </a:cxn>
                <a:cxn ang="0">
                  <a:pos x="115" y="76"/>
                </a:cxn>
                <a:cxn ang="0">
                  <a:pos x="115" y="73"/>
                </a:cxn>
                <a:cxn ang="0">
                  <a:pos x="118" y="69"/>
                </a:cxn>
                <a:cxn ang="0">
                  <a:pos x="123" y="64"/>
                </a:cxn>
                <a:cxn ang="0">
                  <a:pos x="125" y="61"/>
                </a:cxn>
                <a:cxn ang="0">
                  <a:pos x="126" y="54"/>
                </a:cxn>
                <a:cxn ang="0">
                  <a:pos x="121" y="41"/>
                </a:cxn>
                <a:cxn ang="0">
                  <a:pos x="120" y="34"/>
                </a:cxn>
                <a:cxn ang="0">
                  <a:pos x="120" y="14"/>
                </a:cxn>
                <a:cxn ang="0">
                  <a:pos x="118" y="5"/>
                </a:cxn>
                <a:cxn ang="0">
                  <a:pos x="115" y="22"/>
                </a:cxn>
                <a:cxn ang="0">
                  <a:pos x="113" y="39"/>
                </a:cxn>
                <a:cxn ang="0">
                  <a:pos x="113" y="52"/>
                </a:cxn>
                <a:cxn ang="0">
                  <a:pos x="111" y="57"/>
                </a:cxn>
                <a:cxn ang="0">
                  <a:pos x="106" y="64"/>
                </a:cxn>
                <a:cxn ang="0">
                  <a:pos x="101" y="69"/>
                </a:cxn>
                <a:cxn ang="0">
                  <a:pos x="98" y="71"/>
                </a:cxn>
                <a:cxn ang="0">
                  <a:pos x="95" y="69"/>
                </a:cxn>
                <a:cxn ang="0">
                  <a:pos x="88" y="69"/>
                </a:cxn>
                <a:cxn ang="0">
                  <a:pos x="81" y="79"/>
                </a:cxn>
                <a:cxn ang="0">
                  <a:pos x="73" y="84"/>
                </a:cxn>
                <a:cxn ang="0">
                  <a:pos x="69" y="84"/>
                </a:cxn>
                <a:cxn ang="0">
                  <a:pos x="58" y="84"/>
                </a:cxn>
                <a:cxn ang="0">
                  <a:pos x="53" y="86"/>
                </a:cxn>
                <a:cxn ang="0">
                  <a:pos x="46" y="91"/>
                </a:cxn>
                <a:cxn ang="0">
                  <a:pos x="41" y="93"/>
                </a:cxn>
                <a:cxn ang="0">
                  <a:pos x="32" y="93"/>
                </a:cxn>
                <a:cxn ang="0">
                  <a:pos x="27" y="91"/>
                </a:cxn>
                <a:cxn ang="0">
                  <a:pos x="17" y="89"/>
                </a:cxn>
                <a:cxn ang="0">
                  <a:pos x="7" y="91"/>
                </a:cxn>
                <a:cxn ang="0">
                  <a:pos x="11" y="93"/>
                </a:cxn>
                <a:cxn ang="0">
                  <a:pos x="26" y="98"/>
                </a:cxn>
              </a:cxnLst>
              <a:rect l="0" t="0" r="r" b="b"/>
              <a:pathLst>
                <a:path w="126" h="106">
                  <a:moveTo>
                    <a:pt x="26" y="98"/>
                  </a:moveTo>
                  <a:lnTo>
                    <a:pt x="29" y="99"/>
                  </a:lnTo>
                  <a:lnTo>
                    <a:pt x="29" y="101"/>
                  </a:lnTo>
                  <a:lnTo>
                    <a:pt x="34" y="104"/>
                  </a:lnTo>
                  <a:lnTo>
                    <a:pt x="37" y="104"/>
                  </a:lnTo>
                  <a:lnTo>
                    <a:pt x="41" y="106"/>
                  </a:lnTo>
                  <a:lnTo>
                    <a:pt x="46" y="104"/>
                  </a:lnTo>
                  <a:lnTo>
                    <a:pt x="49" y="104"/>
                  </a:lnTo>
                  <a:lnTo>
                    <a:pt x="53" y="103"/>
                  </a:lnTo>
                  <a:lnTo>
                    <a:pt x="56" y="99"/>
                  </a:lnTo>
                  <a:lnTo>
                    <a:pt x="58" y="99"/>
                  </a:lnTo>
                  <a:lnTo>
                    <a:pt x="58" y="99"/>
                  </a:lnTo>
                  <a:lnTo>
                    <a:pt x="63" y="101"/>
                  </a:lnTo>
                  <a:lnTo>
                    <a:pt x="64" y="101"/>
                  </a:lnTo>
                  <a:lnTo>
                    <a:pt x="66" y="101"/>
                  </a:lnTo>
                  <a:lnTo>
                    <a:pt x="69" y="99"/>
                  </a:lnTo>
                  <a:lnTo>
                    <a:pt x="74" y="98"/>
                  </a:lnTo>
                  <a:lnTo>
                    <a:pt x="81" y="93"/>
                  </a:lnTo>
                  <a:lnTo>
                    <a:pt x="86" y="89"/>
                  </a:lnTo>
                  <a:lnTo>
                    <a:pt x="88" y="84"/>
                  </a:lnTo>
                  <a:lnTo>
                    <a:pt x="93" y="81"/>
                  </a:lnTo>
                  <a:lnTo>
                    <a:pt x="95" y="81"/>
                  </a:lnTo>
                  <a:lnTo>
                    <a:pt x="96" y="81"/>
                  </a:lnTo>
                  <a:lnTo>
                    <a:pt x="101" y="83"/>
                  </a:lnTo>
                  <a:lnTo>
                    <a:pt x="106" y="84"/>
                  </a:lnTo>
                  <a:lnTo>
                    <a:pt x="110" y="83"/>
                  </a:lnTo>
                  <a:lnTo>
                    <a:pt x="111" y="81"/>
                  </a:lnTo>
                  <a:lnTo>
                    <a:pt x="115" y="79"/>
                  </a:lnTo>
                  <a:lnTo>
                    <a:pt x="115" y="78"/>
                  </a:lnTo>
                  <a:lnTo>
                    <a:pt x="115" y="76"/>
                  </a:lnTo>
                  <a:lnTo>
                    <a:pt x="115" y="76"/>
                  </a:lnTo>
                  <a:lnTo>
                    <a:pt x="115" y="73"/>
                  </a:lnTo>
                  <a:lnTo>
                    <a:pt x="116" y="71"/>
                  </a:lnTo>
                  <a:lnTo>
                    <a:pt x="118" y="69"/>
                  </a:lnTo>
                  <a:lnTo>
                    <a:pt x="121" y="66"/>
                  </a:lnTo>
                  <a:lnTo>
                    <a:pt x="123" y="64"/>
                  </a:lnTo>
                  <a:lnTo>
                    <a:pt x="125" y="62"/>
                  </a:lnTo>
                  <a:lnTo>
                    <a:pt x="125" y="61"/>
                  </a:lnTo>
                  <a:lnTo>
                    <a:pt x="126" y="57"/>
                  </a:lnTo>
                  <a:lnTo>
                    <a:pt x="126" y="54"/>
                  </a:lnTo>
                  <a:lnTo>
                    <a:pt x="125" y="49"/>
                  </a:lnTo>
                  <a:lnTo>
                    <a:pt x="121" y="41"/>
                  </a:lnTo>
                  <a:lnTo>
                    <a:pt x="121" y="37"/>
                  </a:lnTo>
                  <a:lnTo>
                    <a:pt x="120" y="34"/>
                  </a:lnTo>
                  <a:lnTo>
                    <a:pt x="120" y="24"/>
                  </a:lnTo>
                  <a:lnTo>
                    <a:pt x="120" y="14"/>
                  </a:lnTo>
                  <a:lnTo>
                    <a:pt x="120" y="0"/>
                  </a:lnTo>
                  <a:lnTo>
                    <a:pt x="118" y="5"/>
                  </a:lnTo>
                  <a:lnTo>
                    <a:pt x="115" y="15"/>
                  </a:lnTo>
                  <a:lnTo>
                    <a:pt x="115" y="22"/>
                  </a:lnTo>
                  <a:lnTo>
                    <a:pt x="113" y="31"/>
                  </a:lnTo>
                  <a:lnTo>
                    <a:pt x="113" y="39"/>
                  </a:lnTo>
                  <a:lnTo>
                    <a:pt x="113" y="49"/>
                  </a:lnTo>
                  <a:lnTo>
                    <a:pt x="113" y="52"/>
                  </a:lnTo>
                  <a:lnTo>
                    <a:pt x="113" y="56"/>
                  </a:lnTo>
                  <a:lnTo>
                    <a:pt x="111" y="57"/>
                  </a:lnTo>
                  <a:lnTo>
                    <a:pt x="110" y="61"/>
                  </a:lnTo>
                  <a:lnTo>
                    <a:pt x="106" y="64"/>
                  </a:lnTo>
                  <a:lnTo>
                    <a:pt x="101" y="69"/>
                  </a:lnTo>
                  <a:lnTo>
                    <a:pt x="101" y="69"/>
                  </a:lnTo>
                  <a:lnTo>
                    <a:pt x="101" y="69"/>
                  </a:lnTo>
                  <a:lnTo>
                    <a:pt x="98" y="71"/>
                  </a:lnTo>
                  <a:lnTo>
                    <a:pt x="96" y="69"/>
                  </a:lnTo>
                  <a:lnTo>
                    <a:pt x="95" y="69"/>
                  </a:lnTo>
                  <a:lnTo>
                    <a:pt x="89" y="69"/>
                  </a:lnTo>
                  <a:lnTo>
                    <a:pt x="88" y="69"/>
                  </a:lnTo>
                  <a:lnTo>
                    <a:pt x="86" y="71"/>
                  </a:lnTo>
                  <a:lnTo>
                    <a:pt x="81" y="79"/>
                  </a:lnTo>
                  <a:lnTo>
                    <a:pt x="76" y="83"/>
                  </a:lnTo>
                  <a:lnTo>
                    <a:pt x="73" y="84"/>
                  </a:lnTo>
                  <a:lnTo>
                    <a:pt x="71" y="84"/>
                  </a:lnTo>
                  <a:lnTo>
                    <a:pt x="69" y="84"/>
                  </a:lnTo>
                  <a:lnTo>
                    <a:pt x="66" y="84"/>
                  </a:lnTo>
                  <a:lnTo>
                    <a:pt x="58" y="84"/>
                  </a:lnTo>
                  <a:lnTo>
                    <a:pt x="54" y="86"/>
                  </a:lnTo>
                  <a:lnTo>
                    <a:pt x="53" y="86"/>
                  </a:lnTo>
                  <a:lnTo>
                    <a:pt x="49" y="88"/>
                  </a:lnTo>
                  <a:lnTo>
                    <a:pt x="46" y="91"/>
                  </a:lnTo>
                  <a:lnTo>
                    <a:pt x="42" y="93"/>
                  </a:lnTo>
                  <a:lnTo>
                    <a:pt x="41" y="93"/>
                  </a:lnTo>
                  <a:lnTo>
                    <a:pt x="37" y="93"/>
                  </a:lnTo>
                  <a:lnTo>
                    <a:pt x="32" y="93"/>
                  </a:lnTo>
                  <a:lnTo>
                    <a:pt x="31" y="93"/>
                  </a:lnTo>
                  <a:lnTo>
                    <a:pt x="27" y="91"/>
                  </a:lnTo>
                  <a:lnTo>
                    <a:pt x="21" y="91"/>
                  </a:lnTo>
                  <a:lnTo>
                    <a:pt x="17" y="89"/>
                  </a:lnTo>
                  <a:lnTo>
                    <a:pt x="12" y="91"/>
                  </a:lnTo>
                  <a:lnTo>
                    <a:pt x="7" y="91"/>
                  </a:lnTo>
                  <a:lnTo>
                    <a:pt x="0" y="93"/>
                  </a:lnTo>
                  <a:lnTo>
                    <a:pt x="11" y="93"/>
                  </a:lnTo>
                  <a:lnTo>
                    <a:pt x="16" y="94"/>
                  </a:lnTo>
                  <a:lnTo>
                    <a:pt x="26" y="98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>
                <a:latin typeface="Calibri" pitchFamily="34" charset="0"/>
              </a:endParaRPr>
            </a:p>
          </p:txBody>
        </p:sp>
        <p:sp>
          <p:nvSpPr>
            <p:cNvPr id="27" name="Freeform 10"/>
            <p:cNvSpPr>
              <a:spLocks/>
            </p:cNvSpPr>
            <p:nvPr userDrawn="1"/>
          </p:nvSpPr>
          <p:spPr bwMode="auto">
            <a:xfrm>
              <a:off x="5656" y="4187"/>
              <a:ext cx="17" cy="17"/>
            </a:xfrm>
            <a:custGeom>
              <a:avLst/>
              <a:gdLst/>
              <a:ahLst/>
              <a:cxnLst>
                <a:cxn ang="0">
                  <a:pos x="12" y="27"/>
                </a:cxn>
                <a:cxn ang="0">
                  <a:pos x="11" y="27"/>
                </a:cxn>
                <a:cxn ang="0">
                  <a:pos x="7" y="27"/>
                </a:cxn>
                <a:cxn ang="0">
                  <a:pos x="4" y="23"/>
                </a:cxn>
                <a:cxn ang="0">
                  <a:pos x="2" y="22"/>
                </a:cxn>
                <a:cxn ang="0">
                  <a:pos x="2" y="18"/>
                </a:cxn>
                <a:cxn ang="0">
                  <a:pos x="0" y="17"/>
                </a:cxn>
                <a:cxn ang="0">
                  <a:pos x="0" y="13"/>
                </a:cxn>
                <a:cxn ang="0">
                  <a:pos x="0" y="12"/>
                </a:cxn>
                <a:cxn ang="0">
                  <a:pos x="2" y="8"/>
                </a:cxn>
                <a:cxn ang="0">
                  <a:pos x="4" y="3"/>
                </a:cxn>
                <a:cxn ang="0">
                  <a:pos x="7" y="3"/>
                </a:cxn>
                <a:cxn ang="0">
                  <a:pos x="9" y="2"/>
                </a:cxn>
                <a:cxn ang="0">
                  <a:pos x="12" y="0"/>
                </a:cxn>
                <a:cxn ang="0">
                  <a:pos x="14" y="0"/>
                </a:cxn>
                <a:cxn ang="0">
                  <a:pos x="17" y="0"/>
                </a:cxn>
                <a:cxn ang="0">
                  <a:pos x="19" y="2"/>
                </a:cxn>
                <a:cxn ang="0">
                  <a:pos x="24" y="5"/>
                </a:cxn>
                <a:cxn ang="0">
                  <a:pos x="26" y="7"/>
                </a:cxn>
                <a:cxn ang="0">
                  <a:pos x="27" y="10"/>
                </a:cxn>
                <a:cxn ang="0">
                  <a:pos x="27" y="12"/>
                </a:cxn>
                <a:cxn ang="0">
                  <a:pos x="27" y="15"/>
                </a:cxn>
                <a:cxn ang="0">
                  <a:pos x="27" y="18"/>
                </a:cxn>
                <a:cxn ang="0">
                  <a:pos x="26" y="20"/>
                </a:cxn>
                <a:cxn ang="0">
                  <a:pos x="24" y="25"/>
                </a:cxn>
                <a:cxn ang="0">
                  <a:pos x="21" y="25"/>
                </a:cxn>
                <a:cxn ang="0">
                  <a:pos x="19" y="27"/>
                </a:cxn>
                <a:cxn ang="0">
                  <a:pos x="16" y="27"/>
                </a:cxn>
                <a:cxn ang="0">
                  <a:pos x="12" y="27"/>
                </a:cxn>
              </a:cxnLst>
              <a:rect l="0" t="0" r="r" b="b"/>
              <a:pathLst>
                <a:path w="27" h="27">
                  <a:moveTo>
                    <a:pt x="12" y="27"/>
                  </a:moveTo>
                  <a:lnTo>
                    <a:pt x="11" y="27"/>
                  </a:lnTo>
                  <a:lnTo>
                    <a:pt x="7" y="27"/>
                  </a:lnTo>
                  <a:lnTo>
                    <a:pt x="4" y="23"/>
                  </a:lnTo>
                  <a:lnTo>
                    <a:pt x="2" y="22"/>
                  </a:lnTo>
                  <a:lnTo>
                    <a:pt x="2" y="18"/>
                  </a:lnTo>
                  <a:lnTo>
                    <a:pt x="0" y="17"/>
                  </a:lnTo>
                  <a:lnTo>
                    <a:pt x="0" y="13"/>
                  </a:lnTo>
                  <a:lnTo>
                    <a:pt x="0" y="12"/>
                  </a:lnTo>
                  <a:lnTo>
                    <a:pt x="2" y="8"/>
                  </a:lnTo>
                  <a:lnTo>
                    <a:pt x="4" y="3"/>
                  </a:lnTo>
                  <a:lnTo>
                    <a:pt x="7" y="3"/>
                  </a:lnTo>
                  <a:lnTo>
                    <a:pt x="9" y="2"/>
                  </a:lnTo>
                  <a:lnTo>
                    <a:pt x="12" y="0"/>
                  </a:lnTo>
                  <a:lnTo>
                    <a:pt x="14" y="0"/>
                  </a:lnTo>
                  <a:lnTo>
                    <a:pt x="17" y="0"/>
                  </a:lnTo>
                  <a:lnTo>
                    <a:pt x="19" y="2"/>
                  </a:lnTo>
                  <a:lnTo>
                    <a:pt x="24" y="5"/>
                  </a:lnTo>
                  <a:lnTo>
                    <a:pt x="26" y="7"/>
                  </a:lnTo>
                  <a:lnTo>
                    <a:pt x="27" y="10"/>
                  </a:lnTo>
                  <a:lnTo>
                    <a:pt x="27" y="12"/>
                  </a:lnTo>
                  <a:lnTo>
                    <a:pt x="27" y="15"/>
                  </a:lnTo>
                  <a:lnTo>
                    <a:pt x="27" y="18"/>
                  </a:lnTo>
                  <a:lnTo>
                    <a:pt x="26" y="20"/>
                  </a:lnTo>
                  <a:lnTo>
                    <a:pt x="24" y="25"/>
                  </a:lnTo>
                  <a:lnTo>
                    <a:pt x="21" y="25"/>
                  </a:lnTo>
                  <a:lnTo>
                    <a:pt x="19" y="27"/>
                  </a:lnTo>
                  <a:lnTo>
                    <a:pt x="16" y="27"/>
                  </a:lnTo>
                  <a:lnTo>
                    <a:pt x="12" y="27"/>
                  </a:lnTo>
                  <a:close/>
                </a:path>
              </a:pathLst>
            </a:custGeom>
            <a:solidFill>
              <a:srgbClr val="5F5F5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>
                <a:latin typeface="Calibri" pitchFamily="34" charset="0"/>
              </a:endParaRPr>
            </a:p>
          </p:txBody>
        </p:sp>
      </p:grpSp>
      <p:sp>
        <p:nvSpPr>
          <p:cNvPr id="28" name="Rectangle 27"/>
          <p:cNvSpPr/>
          <p:nvPr userDrawn="1"/>
        </p:nvSpPr>
        <p:spPr bwMode="auto">
          <a:xfrm>
            <a:off x="10621396" y="1112938"/>
            <a:ext cx="985020" cy="981522"/>
          </a:xfrm>
          <a:prstGeom prst="rect">
            <a:avLst/>
          </a:prstGeom>
          <a:solidFill>
            <a:srgbClr val="FFFFFF">
              <a:alpha val="30196"/>
            </a:srgbClr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026" name="Picture 2" descr="http://www.tuwien.ac.at/fileadmin/t/tuwien/downloads/cd/CD_NEU_2009/TU_Logos_2009/TU_Signet_white.png"/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86189" y="91277"/>
            <a:ext cx="617839" cy="617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66" r:id="rId1"/>
    <p:sldLayoutId id="2147483854" r:id="rId2"/>
    <p:sldLayoutId id="2147483857" r:id="rId3"/>
    <p:sldLayoutId id="2147483867" r:id="rId4"/>
    <p:sldLayoutId id="2147483864" r:id="rId5"/>
  </p:sldLayoutIdLst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 b="0">
          <a:solidFill>
            <a:schemeClr val="bg1"/>
          </a:solidFill>
          <a:latin typeface="Calibri" pitchFamily="34" charset="0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300">
          <a:solidFill>
            <a:schemeClr val="tx2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300">
          <a:solidFill>
            <a:schemeClr val="tx2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300">
          <a:solidFill>
            <a:schemeClr val="tx2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300">
          <a:solidFill>
            <a:schemeClr val="tx2"/>
          </a:solidFill>
          <a:latin typeface="Arial" charset="0"/>
        </a:defRPr>
      </a:lvl5pPr>
      <a:lvl6pPr marL="609722" algn="l" rtl="0" fontAlgn="base">
        <a:spcBef>
          <a:spcPct val="0"/>
        </a:spcBef>
        <a:spcAft>
          <a:spcPct val="0"/>
        </a:spcAft>
        <a:defRPr sz="4300">
          <a:solidFill>
            <a:schemeClr val="tx2"/>
          </a:solidFill>
          <a:latin typeface="Arial" charset="0"/>
        </a:defRPr>
      </a:lvl6pPr>
      <a:lvl7pPr marL="1219444" algn="l" rtl="0" fontAlgn="base">
        <a:spcBef>
          <a:spcPct val="0"/>
        </a:spcBef>
        <a:spcAft>
          <a:spcPct val="0"/>
        </a:spcAft>
        <a:defRPr sz="4300">
          <a:solidFill>
            <a:schemeClr val="tx2"/>
          </a:solidFill>
          <a:latin typeface="Arial" charset="0"/>
        </a:defRPr>
      </a:lvl7pPr>
      <a:lvl8pPr marL="1829166" algn="l" rtl="0" fontAlgn="base">
        <a:spcBef>
          <a:spcPct val="0"/>
        </a:spcBef>
        <a:spcAft>
          <a:spcPct val="0"/>
        </a:spcAft>
        <a:defRPr sz="4300">
          <a:solidFill>
            <a:schemeClr val="tx2"/>
          </a:solidFill>
          <a:latin typeface="Arial" charset="0"/>
        </a:defRPr>
      </a:lvl8pPr>
      <a:lvl9pPr marL="2438888" algn="l" rtl="0" fontAlgn="base">
        <a:spcBef>
          <a:spcPct val="0"/>
        </a:spcBef>
        <a:spcAft>
          <a:spcPct val="0"/>
        </a:spcAft>
        <a:defRPr sz="4300">
          <a:solidFill>
            <a:schemeClr val="tx2"/>
          </a:solidFill>
          <a:latin typeface="Arial" charset="0"/>
        </a:defRPr>
      </a:lvl9pPr>
    </p:titleStyle>
    <p:bodyStyle>
      <a:lvl1pPr marL="357188" indent="-357188" algn="l" rtl="0" eaLnBrk="0" fontAlgn="base" hangingPunct="0">
        <a:spcBef>
          <a:spcPct val="20000"/>
        </a:spcBef>
        <a:spcAft>
          <a:spcPct val="0"/>
        </a:spcAft>
        <a:buClr>
          <a:srgbClr val="2AA3D8"/>
        </a:buClr>
        <a:buSzPct val="65000"/>
        <a:buFontTx/>
        <a:buBlip>
          <a:blip r:embed="rId8"/>
        </a:buBlip>
        <a:defRPr sz="3200">
          <a:solidFill>
            <a:schemeClr val="tx1"/>
          </a:solidFill>
          <a:latin typeface="Calibri" pitchFamily="34" charset="0"/>
          <a:ea typeface="+mn-ea"/>
          <a:cs typeface="+mn-cs"/>
        </a:defRPr>
      </a:lvl1pPr>
      <a:lvl2pPr marL="898525" indent="-358775" algn="l" rtl="0" eaLnBrk="0" fontAlgn="base" hangingPunct="0">
        <a:spcBef>
          <a:spcPct val="20000"/>
        </a:spcBef>
        <a:spcAft>
          <a:spcPct val="0"/>
        </a:spcAft>
        <a:buClr>
          <a:srgbClr val="2AA3D8"/>
        </a:buClr>
        <a:buSzPct val="55000"/>
        <a:buFontTx/>
        <a:buBlip>
          <a:blip r:embed="rId8"/>
        </a:buBlip>
        <a:defRPr sz="3000">
          <a:solidFill>
            <a:schemeClr val="tx1"/>
          </a:solidFill>
          <a:latin typeface="Calibri" pitchFamily="34" charset="0"/>
        </a:defRPr>
      </a:lvl2pPr>
      <a:lvl3pPr marL="1435100" indent="-358775" algn="l" rtl="0" eaLnBrk="0" fontAlgn="base" hangingPunct="0">
        <a:spcBef>
          <a:spcPct val="20000"/>
        </a:spcBef>
        <a:spcAft>
          <a:spcPct val="0"/>
        </a:spcAft>
        <a:buClr>
          <a:srgbClr val="2AA3D8"/>
        </a:buClr>
        <a:buSzPct val="50000"/>
        <a:buFontTx/>
        <a:buBlip>
          <a:blip r:embed="rId8"/>
        </a:buBlip>
        <a:defRPr sz="2800">
          <a:solidFill>
            <a:schemeClr val="tx1"/>
          </a:solidFill>
          <a:latin typeface="Calibri" pitchFamily="34" charset="0"/>
        </a:defRPr>
      </a:lvl3pPr>
      <a:lvl4pPr marL="1438275" indent="0" algn="l" rtl="0" eaLnBrk="0" fontAlgn="base" hangingPunct="0">
        <a:spcBef>
          <a:spcPct val="20000"/>
        </a:spcBef>
        <a:spcAft>
          <a:spcPct val="0"/>
        </a:spcAft>
        <a:buClr>
          <a:srgbClr val="2AA3D8"/>
        </a:buClr>
        <a:buSzPct val="65000"/>
        <a:buFont typeface="Arial" charset="0"/>
        <a:buNone/>
        <a:defRPr sz="2500">
          <a:solidFill>
            <a:schemeClr val="tx1"/>
          </a:solidFill>
          <a:latin typeface="Calibri" pitchFamily="34" charset="0"/>
        </a:defRPr>
      </a:lvl4pPr>
      <a:lvl5pPr marL="1793875" indent="0" algn="l" rtl="0" eaLnBrk="0" fontAlgn="base" hangingPunct="0">
        <a:spcBef>
          <a:spcPct val="20000"/>
        </a:spcBef>
        <a:spcAft>
          <a:spcPct val="0"/>
        </a:spcAft>
        <a:buClr>
          <a:srgbClr val="2AA3D8"/>
        </a:buClr>
        <a:buSzPct val="65000"/>
        <a:buFont typeface="Arial" charset="0"/>
        <a:buNone/>
        <a:defRPr sz="2200">
          <a:solidFill>
            <a:schemeClr val="tx1"/>
          </a:solidFill>
          <a:latin typeface="Calibri" pitchFamily="34" charset="0"/>
        </a:defRPr>
      </a:lvl5pPr>
      <a:lvl6pPr marL="3596937" indent="-357789" algn="l" rtl="0" fontAlgn="base">
        <a:spcBef>
          <a:spcPct val="20000"/>
        </a:spcBef>
        <a:spcAft>
          <a:spcPct val="0"/>
        </a:spcAft>
        <a:buClr>
          <a:srgbClr val="2AA3D8"/>
        </a:buClr>
        <a:buSzPct val="65000"/>
        <a:buFont typeface="Arial" charset="0"/>
        <a:buBlip>
          <a:blip r:embed="rId9"/>
        </a:buBlip>
        <a:defRPr sz="3200">
          <a:solidFill>
            <a:schemeClr val="tx1"/>
          </a:solidFill>
          <a:latin typeface="+mn-lt"/>
        </a:defRPr>
      </a:lvl6pPr>
      <a:lvl7pPr marL="4206658" indent="-357789" algn="l" rtl="0" fontAlgn="base">
        <a:spcBef>
          <a:spcPct val="20000"/>
        </a:spcBef>
        <a:spcAft>
          <a:spcPct val="0"/>
        </a:spcAft>
        <a:buClr>
          <a:srgbClr val="2AA3D8"/>
        </a:buClr>
        <a:buSzPct val="65000"/>
        <a:buFont typeface="Arial" charset="0"/>
        <a:buBlip>
          <a:blip r:embed="rId9"/>
        </a:buBlip>
        <a:defRPr sz="3200">
          <a:solidFill>
            <a:schemeClr val="tx1"/>
          </a:solidFill>
          <a:latin typeface="+mn-lt"/>
        </a:defRPr>
      </a:lvl7pPr>
      <a:lvl8pPr marL="4816380" indent="-357789" algn="l" rtl="0" fontAlgn="base">
        <a:spcBef>
          <a:spcPct val="20000"/>
        </a:spcBef>
        <a:spcAft>
          <a:spcPct val="0"/>
        </a:spcAft>
        <a:buClr>
          <a:srgbClr val="2AA3D8"/>
        </a:buClr>
        <a:buSzPct val="65000"/>
        <a:buFont typeface="Arial" charset="0"/>
        <a:buBlip>
          <a:blip r:embed="rId9"/>
        </a:buBlip>
        <a:defRPr sz="3200">
          <a:solidFill>
            <a:schemeClr val="tx1"/>
          </a:solidFill>
          <a:latin typeface="+mn-lt"/>
        </a:defRPr>
      </a:lvl8pPr>
      <a:lvl9pPr marL="5426102" indent="-357789" algn="l" rtl="0" fontAlgn="base">
        <a:spcBef>
          <a:spcPct val="20000"/>
        </a:spcBef>
        <a:spcAft>
          <a:spcPct val="0"/>
        </a:spcAft>
        <a:buClr>
          <a:srgbClr val="2AA3D8"/>
        </a:buClr>
        <a:buSzPct val="65000"/>
        <a:buFont typeface="Arial" charset="0"/>
        <a:buBlip>
          <a:blip r:embed="rId9"/>
        </a:buBlip>
        <a:defRPr sz="32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121944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722" algn="l" defTabSz="121944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444" algn="l" defTabSz="121944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9166" algn="l" defTabSz="121944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888" algn="l" defTabSz="121944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610" algn="l" defTabSz="121944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8332" algn="l" defTabSz="121944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8053" algn="l" defTabSz="121944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7775" algn="l" defTabSz="121944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kv"/><Relationship Id="rId1" Type="http://schemas.microsoft.com/office/2007/relationships/media" Target="../media/media5.mkv"/><Relationship Id="rId5" Type="http://schemas.openxmlformats.org/officeDocument/2006/relationships/image" Target="../media/image24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kv"/><Relationship Id="rId1" Type="http://schemas.microsoft.com/office/2007/relationships/media" Target="../media/media6.mkv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microsoft.com/office/2007/relationships/media" Target="../media/media7.mkv"/><Relationship Id="rId7" Type="http://schemas.openxmlformats.org/officeDocument/2006/relationships/image" Target="../media/image3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13.xml"/><Relationship Id="rId11" Type="http://schemas.openxmlformats.org/officeDocument/2006/relationships/image" Target="../media/image34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10.png"/><Relationship Id="rId4" Type="http://schemas.openxmlformats.org/officeDocument/2006/relationships/video" Target="../media/media7.mkv"/><Relationship Id="rId9" Type="http://schemas.openxmlformats.org/officeDocument/2006/relationships/image" Target="../media/image3.w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7" Type="http://schemas.openxmlformats.org/officeDocument/2006/relationships/image" Target="../media/image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wmf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2.jp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kv"/><Relationship Id="rId1" Type="http://schemas.microsoft.com/office/2007/relationships/media" Target="../media/media2.mkv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5.png"/><Relationship Id="rId2" Type="http://schemas.openxmlformats.org/officeDocument/2006/relationships/video" Target="../media/media3.mkv"/><Relationship Id="rId1" Type="http://schemas.microsoft.com/office/2007/relationships/media" Target="../media/media3.mkv"/><Relationship Id="rId6" Type="http://schemas.openxmlformats.org/officeDocument/2006/relationships/image" Target="../media/image14.png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0.png"/><Relationship Id="rId2" Type="http://schemas.openxmlformats.org/officeDocument/2006/relationships/video" Target="../media/media4.mkv"/><Relationship Id="rId1" Type="http://schemas.microsoft.com/office/2007/relationships/media" Target="../media/media4.mkv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notesSlide" Target="../notesSlides/notesSlide9.xml"/><Relationship Id="rId9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0" y="76220"/>
            <a:ext cx="11642203" cy="2555839"/>
          </a:xfrm>
        </p:spPr>
        <p:txBody>
          <a:bodyPr/>
          <a:lstStyle/>
          <a:p>
            <a:r>
              <a:rPr lang="en-US" sz="3500" dirty="0"/>
              <a:t>D</a:t>
            </a:r>
            <a:r>
              <a:rPr lang="de-AT" sz="3500" dirty="0"/>
              <a:t>r. Delaunay </a:t>
            </a:r>
            <a:r>
              <a:rPr lang="de-AT" sz="3500" dirty="0" err="1"/>
              <a:t>or</a:t>
            </a:r>
            <a:r>
              <a:rPr lang="de-AT" sz="3500" dirty="0"/>
              <a:t>:</a:t>
            </a:r>
            <a:br>
              <a:rPr lang="de-AT" sz="3500" dirty="0"/>
            </a:br>
            <a:r>
              <a:rPr lang="de-AT" sz="3500" dirty="0" err="1"/>
              <a:t>How</a:t>
            </a:r>
            <a:r>
              <a:rPr lang="de-AT" sz="3500" dirty="0"/>
              <a:t> I </a:t>
            </a:r>
            <a:r>
              <a:rPr lang="de-AT" sz="3500" dirty="0" err="1"/>
              <a:t>Learned</a:t>
            </a:r>
            <a:r>
              <a:rPr lang="de-AT" sz="3500" dirty="0"/>
              <a:t> </a:t>
            </a:r>
            <a:r>
              <a:rPr lang="de-AT" sz="3500" dirty="0" err="1"/>
              <a:t>to</a:t>
            </a:r>
            <a:r>
              <a:rPr lang="de-AT" sz="3500" dirty="0"/>
              <a:t> </a:t>
            </a:r>
            <a:r>
              <a:rPr lang="de-AT" sz="3500" dirty="0" err="1"/>
              <a:t>Stop</a:t>
            </a:r>
            <a:r>
              <a:rPr lang="de-AT" sz="3500" dirty="0"/>
              <a:t> </a:t>
            </a:r>
            <a:r>
              <a:rPr lang="de-AT" sz="3500" dirty="0" err="1"/>
              <a:t>Worrying</a:t>
            </a:r>
            <a:r>
              <a:rPr lang="de-AT" sz="3500" dirty="0"/>
              <a:t> and Love </a:t>
            </a:r>
            <a:r>
              <a:rPr lang="de-AT" sz="3500" dirty="0" err="1"/>
              <a:t>the</a:t>
            </a:r>
            <a:r>
              <a:rPr lang="de-AT" sz="3500" dirty="0"/>
              <a:t> </a:t>
            </a:r>
            <a:r>
              <a:rPr lang="de-AT" sz="3500" dirty="0" err="1"/>
              <a:t>Triangulations</a:t>
            </a:r>
            <a:endParaRPr lang="de-AT" sz="3500" dirty="0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AT" sz="2800" dirty="0"/>
              <a:t>Saip-Can Hasbay (01428723)</a:t>
            </a:r>
          </a:p>
          <a:p>
            <a:r>
              <a:rPr lang="de-AT" sz="2800" dirty="0"/>
              <a:t>Supervisor: David Hahn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Research Unit of Computer Graphics</a:t>
            </a:r>
          </a:p>
          <a:p>
            <a:r>
              <a:rPr lang="en-US" dirty="0"/>
              <a:t>Institute of Visual Computing &amp; Human-Centered Technology</a:t>
            </a:r>
            <a:endParaRPr lang="de-AT" dirty="0"/>
          </a:p>
          <a:p>
            <a:r>
              <a:rPr lang="de-AT" dirty="0"/>
              <a:t>TU Wien, Austria</a:t>
            </a:r>
          </a:p>
        </p:txBody>
      </p:sp>
    </p:spTree>
    <p:extLst>
      <p:ext uri="{BB962C8B-B14F-4D97-AF65-F5344CB8AC3E}">
        <p14:creationId xmlns:p14="http://schemas.microsoft.com/office/powerpoint/2010/main" val="42377194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F89D40-760B-EC46-A627-BCC89BE0F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TetWild</a:t>
            </a:r>
            <a:r>
              <a:rPr lang="en-US" dirty="0"/>
              <a:t>: Hu et al. 2018</a:t>
            </a:r>
            <a:endParaRPr lang="de-A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005876-335F-D7A2-B05B-6EFD0860F0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/>
              <a:t>Method</a:t>
            </a:r>
          </a:p>
          <a:p>
            <a:pPr lvl="1"/>
            <a:r>
              <a:rPr lang="de-AT" dirty="0" err="1"/>
              <a:t>Closed</a:t>
            </a:r>
            <a:r>
              <a:rPr lang="de-AT" dirty="0"/>
              <a:t> </a:t>
            </a:r>
            <a:r>
              <a:rPr lang="de-AT" dirty="0" err="1"/>
              <a:t>under</a:t>
            </a:r>
            <a:r>
              <a:rPr lang="de-AT" dirty="0"/>
              <a:t> </a:t>
            </a:r>
            <a:r>
              <a:rPr lang="de-AT" dirty="0" err="1"/>
              <a:t>rationals</a:t>
            </a:r>
            <a:endParaRPr lang="de-AT" dirty="0"/>
          </a:p>
          <a:p>
            <a:pPr lvl="1"/>
            <a:r>
              <a:rPr lang="de-AT" dirty="0" err="1"/>
              <a:t>Approximate</a:t>
            </a:r>
            <a:r>
              <a:rPr lang="de-AT" dirty="0"/>
              <a:t> </a:t>
            </a:r>
            <a:r>
              <a:rPr lang="de-AT" dirty="0" err="1"/>
              <a:t>input</a:t>
            </a:r>
            <a:r>
              <a:rPr lang="de-AT" dirty="0"/>
              <a:t> </a:t>
            </a:r>
            <a:r>
              <a:rPr lang="de-AT" dirty="0" err="1"/>
              <a:t>surface</a:t>
            </a:r>
            <a:r>
              <a:rPr lang="de-AT" dirty="0"/>
              <a:t> </a:t>
            </a:r>
            <a:r>
              <a:rPr lang="de-AT" dirty="0" err="1"/>
              <a:t>within</a:t>
            </a:r>
            <a:r>
              <a:rPr lang="de-AT" dirty="0"/>
              <a:t> an </a:t>
            </a:r>
            <a:r>
              <a:rPr lang="de-AT" dirty="0" err="1"/>
              <a:t>envelope</a:t>
            </a:r>
            <a:r>
              <a:rPr lang="de-AT" dirty="0"/>
              <a:t>.</a:t>
            </a:r>
          </a:p>
          <a:p>
            <a:pPr marL="0" indent="0">
              <a:buNone/>
            </a:pPr>
            <a:endParaRPr lang="de-AT" dirty="0"/>
          </a:p>
          <a:p>
            <a:r>
              <a:rPr lang="de-AT" dirty="0" err="1"/>
              <a:t>Why</a:t>
            </a:r>
            <a:r>
              <a:rPr lang="de-AT" dirty="0"/>
              <a:t> </a:t>
            </a:r>
            <a:r>
              <a:rPr lang="de-AT" dirty="0" err="1"/>
              <a:t>envelope</a:t>
            </a:r>
            <a:r>
              <a:rPr lang="de-AT" dirty="0"/>
              <a:t>?</a:t>
            </a:r>
          </a:p>
          <a:p>
            <a:pPr lvl="1"/>
            <a:endParaRPr lang="de-AT" dirty="0"/>
          </a:p>
          <a:p>
            <a:pPr marL="539750" lvl="1" indent="0">
              <a:buNone/>
            </a:pPr>
            <a:endParaRPr lang="de-AT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9545EB-7447-4335-125C-E594594EC15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Saip Can Hasbay, How I Learned to Stop Worrying and Love Triangulations</a:t>
            </a:r>
            <a:endParaRPr lang="de-A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219CAC-134B-AEE4-8487-6384AE2B607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10</a:t>
            </a:fld>
            <a:endParaRPr lang="de-AT" dirty="0"/>
          </a:p>
        </p:txBody>
      </p:sp>
      <p:pic>
        <p:nvPicPr>
          <p:cNvPr id="6" name="hu_envelope">
            <a:hlinkClick r:id="" action="ppaction://media"/>
            <a:extLst>
              <a:ext uri="{FF2B5EF4-FFF2-40B4-BE49-F238E27FC236}">
                <a16:creationId xmlns:a16="http://schemas.microsoft.com/office/drawing/2014/main" id="{3F7C59B7-2D4B-7744-6592-BA2722DEB9E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08955" y="3933850"/>
            <a:ext cx="11048925" cy="223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180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793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0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F89D40-760B-EC46-A627-BCC89BE0F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TetWild</a:t>
            </a:r>
            <a:r>
              <a:rPr lang="en-US" dirty="0"/>
              <a:t>: Input &amp; Output</a:t>
            </a:r>
            <a:endParaRPr lang="de-A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005876-335F-D7A2-B05B-6EFD0860F0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50000"/>
              </a:lnSpc>
            </a:pPr>
            <a:r>
              <a:rPr lang="de-AT" dirty="0"/>
              <a:t>Input: </a:t>
            </a:r>
            <a:r>
              <a:rPr lang="de-AT" dirty="0" err="1"/>
              <a:t>Triangle</a:t>
            </a:r>
            <a:r>
              <a:rPr lang="de-AT" dirty="0"/>
              <a:t> </a:t>
            </a:r>
            <a:r>
              <a:rPr lang="de-AT" dirty="0" err="1"/>
              <a:t>mesh</a:t>
            </a:r>
            <a:endParaRPr lang="de-AT" dirty="0"/>
          </a:p>
          <a:p>
            <a:pPr lvl="1">
              <a:lnSpc>
                <a:spcPct val="250000"/>
              </a:lnSpc>
            </a:pPr>
            <a:r>
              <a:rPr lang="de-AT" dirty="0" err="1"/>
              <a:t>No</a:t>
            </a:r>
            <a:r>
              <a:rPr lang="de-AT" dirty="0"/>
              <a:t> </a:t>
            </a:r>
            <a:r>
              <a:rPr lang="de-AT" dirty="0" err="1"/>
              <a:t>assumption</a:t>
            </a:r>
            <a:r>
              <a:rPr lang="de-AT" dirty="0"/>
              <a:t> </a:t>
            </a:r>
            <a:r>
              <a:rPr lang="de-AT" dirty="0" err="1"/>
              <a:t>about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input</a:t>
            </a:r>
            <a:r>
              <a:rPr lang="de-AT" dirty="0"/>
              <a:t>.</a:t>
            </a:r>
          </a:p>
          <a:p>
            <a:pPr>
              <a:lnSpc>
                <a:spcPct val="250000"/>
              </a:lnSpc>
            </a:pPr>
            <a:r>
              <a:rPr lang="de-AT" dirty="0"/>
              <a:t>Output: </a:t>
            </a:r>
            <a:r>
              <a:rPr lang="de-AT" dirty="0" err="1"/>
              <a:t>Approximately</a:t>
            </a:r>
            <a:r>
              <a:rPr lang="de-AT" dirty="0"/>
              <a:t> </a:t>
            </a:r>
            <a:r>
              <a:rPr lang="de-AT" dirty="0" err="1"/>
              <a:t>constrained</a:t>
            </a:r>
            <a:r>
              <a:rPr lang="de-AT" dirty="0"/>
              <a:t> </a:t>
            </a:r>
            <a:r>
              <a:rPr lang="de-AT" dirty="0" err="1"/>
              <a:t>tetrahedral</a:t>
            </a:r>
            <a:r>
              <a:rPr lang="de-AT" dirty="0"/>
              <a:t> </a:t>
            </a:r>
            <a:r>
              <a:rPr lang="de-AT" dirty="0" err="1"/>
              <a:t>mesh</a:t>
            </a:r>
            <a:r>
              <a:rPr lang="de-AT" dirty="0"/>
              <a:t>.</a:t>
            </a:r>
          </a:p>
          <a:p>
            <a:pPr lvl="1">
              <a:lnSpc>
                <a:spcPct val="250000"/>
              </a:lnSpc>
            </a:pPr>
            <a:r>
              <a:rPr lang="de-AT" dirty="0" err="1"/>
              <a:t>Manages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 deal </a:t>
            </a:r>
            <a:r>
              <a:rPr lang="de-AT" dirty="0" err="1"/>
              <a:t>with</a:t>
            </a:r>
            <a:r>
              <a:rPr lang="de-AT" dirty="0"/>
              <a:t> </a:t>
            </a:r>
            <a:r>
              <a:rPr lang="de-AT" dirty="0" err="1"/>
              <a:t>imperfect</a:t>
            </a:r>
            <a:r>
              <a:rPr lang="de-AT" dirty="0"/>
              <a:t> </a:t>
            </a:r>
            <a:r>
              <a:rPr lang="de-AT" dirty="0" err="1"/>
              <a:t>regions</a:t>
            </a:r>
            <a:r>
              <a:rPr lang="de-AT" dirty="0"/>
              <a:t>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9545EB-7447-4335-125C-E594594EC15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Saip Can Hasbay, How I Learned to Stop Worrying and Love Triangulations</a:t>
            </a:r>
            <a:endParaRPr lang="de-A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219CAC-134B-AEE4-8487-6384AE2B607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11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9554440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F89D40-760B-EC46-A627-BCC89BE0F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TetWild</a:t>
            </a:r>
            <a:r>
              <a:rPr lang="en-US" dirty="0"/>
              <a:t>: Pipeline in 2D</a:t>
            </a:r>
            <a:endParaRPr lang="de-AT" dirty="0"/>
          </a:p>
        </p:txBody>
      </p:sp>
      <p:pic>
        <p:nvPicPr>
          <p:cNvPr id="7" name="Content Placeholder 6" descr="A diagram of a rectangular object&#10;&#10;Description automatically generated with medium confidence">
            <a:extLst>
              <a:ext uri="{FF2B5EF4-FFF2-40B4-BE49-F238E27FC236}">
                <a16:creationId xmlns:a16="http://schemas.microsoft.com/office/drawing/2014/main" id="{7B05B429-6BBA-4DE3-C86C-6140F8FDF7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17830" y="2808093"/>
            <a:ext cx="10513168" cy="1494189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9545EB-7447-4335-125C-E594594EC15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Saip Can Hasbay, How I Learned to Stop Worrying and Love Triangulations</a:t>
            </a:r>
            <a:endParaRPr lang="de-A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219CAC-134B-AEE4-8487-6384AE2B607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12</a:t>
            </a:fld>
            <a:endParaRPr lang="de-AT" dirty="0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5B599E25-0EB2-2E0F-10DB-3E088C715BB0}"/>
              </a:ext>
            </a:extLst>
          </p:cNvPr>
          <p:cNvSpPr/>
          <p:nvPr/>
        </p:nvSpPr>
        <p:spPr bwMode="auto">
          <a:xfrm>
            <a:off x="624979" y="4239460"/>
            <a:ext cx="6912768" cy="774510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 w="28575" cap="flat" cmpd="sng" algn="ctr">
            <a:solidFill>
              <a:schemeClr val="accent5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ABC5BE2-1191-1517-FBF0-6B51DC28B885}"/>
              </a:ext>
            </a:extLst>
          </p:cNvPr>
          <p:cNvSpPr txBox="1"/>
          <p:nvPr/>
        </p:nvSpPr>
        <p:spPr>
          <a:xfrm>
            <a:off x="3181262" y="4365105"/>
            <a:ext cx="18002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2800" dirty="0">
                <a:latin typeface="Calibri" panose="020F0502020204030204" pitchFamily="34" charset="0"/>
              </a:rPr>
              <a:t>Phase 1</a:t>
            </a:r>
            <a:endParaRPr lang="en-US" sz="2800" dirty="0" err="1">
              <a:latin typeface="Calibri" panose="020F0502020204030204" pitchFamily="34" charset="0"/>
            </a:endParaRP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AE312A6C-6A36-A7D4-EFF2-E961BC2EC56D}"/>
              </a:ext>
            </a:extLst>
          </p:cNvPr>
          <p:cNvSpPr/>
          <p:nvPr/>
        </p:nvSpPr>
        <p:spPr bwMode="auto">
          <a:xfrm>
            <a:off x="8257827" y="4239460"/>
            <a:ext cx="3096345" cy="774510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 w="28575" cap="flat" cmpd="sng" algn="ctr">
            <a:solidFill>
              <a:schemeClr val="accent5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D52A053-025D-0625-3911-5004FE9436FE}"/>
              </a:ext>
            </a:extLst>
          </p:cNvPr>
          <p:cNvSpPr txBox="1"/>
          <p:nvPr/>
        </p:nvSpPr>
        <p:spPr>
          <a:xfrm>
            <a:off x="9049915" y="4365105"/>
            <a:ext cx="18002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2800" dirty="0">
                <a:latin typeface="Calibri" panose="020F0502020204030204" pitchFamily="34" charset="0"/>
              </a:rPr>
              <a:t>Phase 2</a:t>
            </a:r>
            <a:endParaRPr lang="en-US" sz="2800" dirty="0" err="1">
              <a:latin typeface="Calibri" panose="020F0502020204030204" pitchFamily="34" charset="0"/>
            </a:endParaRPr>
          </a:p>
        </p:txBody>
      </p:sp>
      <p:pic>
        <p:nvPicPr>
          <p:cNvPr id="16" name="Picture 15" descr="A diagram of a triangle&#10;&#10;Description automatically generated">
            <a:extLst>
              <a:ext uri="{FF2B5EF4-FFF2-40B4-BE49-F238E27FC236}">
                <a16:creationId xmlns:a16="http://schemas.microsoft.com/office/drawing/2014/main" id="{640495D5-B8BE-775A-8E7F-AAB5F0D4A7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5343" y="2048392"/>
            <a:ext cx="7544488" cy="3721948"/>
          </a:xfrm>
          <a:prstGeom prst="rect">
            <a:avLst/>
          </a:prstGeom>
        </p:spPr>
      </p:pic>
      <p:pic>
        <p:nvPicPr>
          <p:cNvPr id="30" name="Picture 29" descr="A diagram of a rectangular object with lines and dots&#10;&#10;Description automatically generated">
            <a:extLst>
              <a:ext uri="{FF2B5EF4-FFF2-40B4-BE49-F238E27FC236}">
                <a16:creationId xmlns:a16="http://schemas.microsoft.com/office/drawing/2014/main" id="{43D76498-547F-F6AA-9484-409D5F1808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25343" y="2298963"/>
            <a:ext cx="7544488" cy="3556001"/>
          </a:xfrm>
          <a:prstGeom prst="rect">
            <a:avLst/>
          </a:prstGeom>
        </p:spPr>
      </p:pic>
      <p:pic>
        <p:nvPicPr>
          <p:cNvPr id="32" name="Picture 31" descr="A diagram of a barycenter triangulation&#10;&#10;Description automatically generated">
            <a:extLst>
              <a:ext uri="{FF2B5EF4-FFF2-40B4-BE49-F238E27FC236}">
                <a16:creationId xmlns:a16="http://schemas.microsoft.com/office/drawing/2014/main" id="{35C6D1C2-243C-1AE4-535D-29D834FBC5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25343" y="2212453"/>
            <a:ext cx="7660676" cy="3557887"/>
          </a:xfrm>
          <a:prstGeom prst="rect">
            <a:avLst/>
          </a:prstGeom>
        </p:spPr>
      </p:pic>
      <p:pic>
        <p:nvPicPr>
          <p:cNvPr id="34" name="Picture 33" descr="A diagram of a mesh structure&#10;&#10;Description automatically generated">
            <a:extLst>
              <a:ext uri="{FF2B5EF4-FFF2-40B4-BE49-F238E27FC236}">
                <a16:creationId xmlns:a16="http://schemas.microsoft.com/office/drawing/2014/main" id="{B8AB5020-CD8D-CFA2-C6B0-46C58FE243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36734" y="2182618"/>
            <a:ext cx="7742384" cy="3556000"/>
          </a:xfrm>
          <a:prstGeom prst="rect">
            <a:avLst/>
          </a:prstGeom>
        </p:spPr>
      </p:pic>
      <p:pic>
        <p:nvPicPr>
          <p:cNvPr id="36" name="Picture 35" descr="A diagram of a pyramid&#10;&#10;Description automatically generated">
            <a:extLst>
              <a:ext uri="{FF2B5EF4-FFF2-40B4-BE49-F238E27FC236}">
                <a16:creationId xmlns:a16="http://schemas.microsoft.com/office/drawing/2014/main" id="{160F08FF-AF3C-C985-F4E6-52CAA37AD91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45059" y="2022553"/>
            <a:ext cx="9233123" cy="3556000"/>
          </a:xfrm>
          <a:prstGeom prst="rect">
            <a:avLst/>
          </a:prstGeom>
        </p:spPr>
      </p:pic>
      <p:pic>
        <p:nvPicPr>
          <p:cNvPr id="38" name="Picture 37" descr="A diagram of a mesh with black dots and lines&#10;&#10;Description automatically generated with medium confidence">
            <a:extLst>
              <a:ext uri="{FF2B5EF4-FFF2-40B4-BE49-F238E27FC236}">
                <a16:creationId xmlns:a16="http://schemas.microsoft.com/office/drawing/2014/main" id="{C4CC2982-2CE3-DF28-2F95-D0A4C5D3AED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71833" y="2415656"/>
            <a:ext cx="6238122" cy="3266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280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  <p:bldP spid="11" grpId="0" animBg="1"/>
      <p:bldP spid="1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F89D40-760B-EC46-A627-BCC89BE0F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TetWild</a:t>
            </a:r>
            <a:r>
              <a:rPr lang="en-US" dirty="0"/>
              <a:t>: Pipeline in 3D</a:t>
            </a:r>
            <a:endParaRPr lang="de-AT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9545EB-7447-4335-125C-E594594EC15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Saip Can Hasbay, How I Learned to Stop Worrying and Love Triangulations</a:t>
            </a:r>
            <a:endParaRPr lang="de-A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219CAC-134B-AEE4-8487-6384AE2B607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13</a:t>
            </a:fld>
            <a:endParaRPr lang="de-AT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49A3729-986C-4455-D8DF-784532EA2ABA}"/>
              </a:ext>
            </a:extLst>
          </p:cNvPr>
          <p:cNvSpPr txBox="1"/>
          <p:nvPr/>
        </p:nvSpPr>
        <p:spPr>
          <a:xfrm>
            <a:off x="7609755" y="1025233"/>
            <a:ext cx="41804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 err="1">
                <a:latin typeface="Calibri" panose="020F0502020204030204" pitchFamily="34" charset="0"/>
              </a:rPr>
              <a:t>TetWild</a:t>
            </a:r>
            <a:r>
              <a:rPr lang="en-US" sz="1800" dirty="0">
                <a:latin typeface="Calibri" panose="020F0502020204030204" pitchFamily="34" charset="0"/>
              </a:rPr>
              <a:t> Hu et al. 2018, SIGGRAPH 2018</a:t>
            </a:r>
            <a:endParaRPr lang="en-US" sz="1800" i="1" dirty="0">
              <a:latin typeface="Calibri" panose="020F0502020204030204" pitchFamily="34" charset="0"/>
            </a:endParaRPr>
          </a:p>
        </p:txBody>
      </p:sp>
      <p:pic>
        <p:nvPicPr>
          <p:cNvPr id="13" name="hu_3d_pipeline">
            <a:hlinkClick r:id="" action="ppaction://media"/>
            <a:extLst>
              <a:ext uri="{FF2B5EF4-FFF2-40B4-BE49-F238E27FC236}">
                <a16:creationId xmlns:a16="http://schemas.microsoft.com/office/drawing/2014/main" id="{F662A0FC-920B-D177-1634-65923C9AEA0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4957" y="1917626"/>
            <a:ext cx="1156335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704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1613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5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  <p:bldLst>
      <p:bldP spid="1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F89D40-760B-EC46-A627-BCC89BE0F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TetWild</a:t>
            </a:r>
            <a:r>
              <a:rPr lang="en-US" dirty="0"/>
              <a:t>: Advantages</a:t>
            </a:r>
            <a:endParaRPr lang="de-AT" dirty="0"/>
          </a:p>
        </p:txBody>
      </p:sp>
      <p:pic>
        <p:nvPicPr>
          <p:cNvPr id="7" name="Content Placeholder 6" descr="A screenshot of a computer&#10;&#10;Description automatically generated">
            <a:extLst>
              <a:ext uri="{FF2B5EF4-FFF2-40B4-BE49-F238E27FC236}">
                <a16:creationId xmlns:a16="http://schemas.microsoft.com/office/drawing/2014/main" id="{3842FF2C-4A67-54CB-D35E-19CB7AFA74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552971" y="3537632"/>
            <a:ext cx="10906340" cy="2951896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9545EB-7447-4335-125C-E594594EC15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Saip Can Hasbay, How I Learned to Stop Worrying and Love Triangulations</a:t>
            </a:r>
            <a:endParaRPr lang="de-A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219CAC-134B-AEE4-8487-6384AE2B607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14</a:t>
            </a:fld>
            <a:endParaRPr lang="de-AT" dirty="0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838A3936-698A-6C30-E00B-E189ADF57908}"/>
              </a:ext>
            </a:extLst>
          </p:cNvPr>
          <p:cNvSpPr/>
          <p:nvPr/>
        </p:nvSpPr>
        <p:spPr bwMode="auto">
          <a:xfrm>
            <a:off x="264939" y="5950074"/>
            <a:ext cx="1550539" cy="1628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 w="28575" cap="flat" cmpd="sng" algn="ctr">
            <a:solidFill>
              <a:schemeClr val="accent5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BE70EC4-935F-EBDE-C59F-785E88D48083}"/>
              </a:ext>
            </a:extLst>
          </p:cNvPr>
          <p:cNvSpPr txBox="1">
            <a:spLocks/>
          </p:cNvSpPr>
          <p:nvPr/>
        </p:nvSpPr>
        <p:spPr bwMode="auto">
          <a:xfrm>
            <a:off x="154561" y="914886"/>
            <a:ext cx="2846682" cy="7574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21944" tIns="60972" rIns="121944" bIns="60972" numCol="1" anchor="t" anchorCtr="0" compatLnSpc="1">
            <a:prstTxWarp prst="textNoShape">
              <a:avLst/>
            </a:prstTxWarp>
          </a:bodyPr>
          <a:lstStyle>
            <a:lvl1pPr marL="357188" indent="-3571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65000"/>
              <a:buFontTx/>
              <a:buBlip>
                <a:blip r:embed="rId8"/>
              </a:buBlip>
              <a:defRPr sz="3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898525" indent="-35877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55000"/>
              <a:buFontTx/>
              <a:buBlip>
                <a:blip r:embed="rId8"/>
              </a:buBlip>
              <a:defRPr sz="3000">
                <a:solidFill>
                  <a:schemeClr val="tx1"/>
                </a:solidFill>
                <a:latin typeface="Calibri" pitchFamily="34" charset="0"/>
              </a:defRPr>
            </a:lvl2pPr>
            <a:lvl3pPr marL="1435100" indent="-35877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50000"/>
              <a:buFontTx/>
              <a:buBlip>
                <a:blip r:embed="rId8"/>
              </a:buBlip>
              <a:defRPr sz="2800" b="0" baseline="0">
                <a:solidFill>
                  <a:schemeClr val="tx1"/>
                </a:solidFill>
                <a:latin typeface="Calibri" pitchFamily="34" charset="0"/>
              </a:defRPr>
            </a:lvl3pPr>
            <a:lvl4pPr marL="1438275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65000"/>
              <a:buFont typeface="Arial" charset="0"/>
              <a:buNone/>
              <a:defRPr sz="2500">
                <a:solidFill>
                  <a:schemeClr val="tx1"/>
                </a:solidFill>
                <a:latin typeface="Calibri" pitchFamily="34" charset="0"/>
              </a:defRPr>
            </a:lvl4pPr>
            <a:lvl5pPr marL="1793875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65000"/>
              <a:buFont typeface="Arial" charset="0"/>
              <a:buNone/>
              <a:defRPr sz="2200">
                <a:solidFill>
                  <a:schemeClr val="tx1"/>
                </a:solidFill>
                <a:latin typeface="Calibri" pitchFamily="34" charset="0"/>
              </a:defRPr>
            </a:lvl5pPr>
            <a:lvl6pPr marL="3596937" indent="-357789" algn="l" rtl="0" fontAlgn="base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65000"/>
              <a:buFont typeface="Arial" charset="0"/>
              <a:buBlip>
                <a:blip r:embed="rId9"/>
              </a:buBlip>
              <a:defRPr sz="3200">
                <a:solidFill>
                  <a:schemeClr val="tx1"/>
                </a:solidFill>
                <a:latin typeface="+mn-lt"/>
              </a:defRPr>
            </a:lvl6pPr>
            <a:lvl7pPr marL="4206658" indent="-357789" algn="l" rtl="0" fontAlgn="base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65000"/>
              <a:buFont typeface="Arial" charset="0"/>
              <a:buBlip>
                <a:blip r:embed="rId9"/>
              </a:buBlip>
              <a:defRPr sz="3200">
                <a:solidFill>
                  <a:schemeClr val="tx1"/>
                </a:solidFill>
                <a:latin typeface="+mn-lt"/>
              </a:defRPr>
            </a:lvl7pPr>
            <a:lvl8pPr marL="4816380" indent="-357789" algn="l" rtl="0" fontAlgn="base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65000"/>
              <a:buFont typeface="Arial" charset="0"/>
              <a:buBlip>
                <a:blip r:embed="rId9"/>
              </a:buBlip>
              <a:defRPr sz="3200">
                <a:solidFill>
                  <a:schemeClr val="tx1"/>
                </a:solidFill>
                <a:latin typeface="+mn-lt"/>
              </a:defRPr>
            </a:lvl8pPr>
            <a:lvl9pPr marL="5426102" indent="-357789" algn="l" rtl="0" fontAlgn="base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65000"/>
              <a:buFont typeface="Arial" charset="0"/>
              <a:buBlip>
                <a:blip r:embed="rId9"/>
              </a:buBlip>
              <a:defRPr sz="32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de-AT" kern="0" dirty="0"/>
              <a:t>2 Parameters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41016D6A-30CF-2768-6190-43BD0E7F0EE8}"/>
              </a:ext>
            </a:extLst>
          </p:cNvPr>
          <p:cNvSpPr txBox="1">
            <a:spLocks/>
          </p:cNvSpPr>
          <p:nvPr/>
        </p:nvSpPr>
        <p:spPr bwMode="auto">
          <a:xfrm>
            <a:off x="552971" y="1481905"/>
            <a:ext cx="4176464" cy="7574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21944" tIns="60972" rIns="121944" bIns="60972" numCol="1" anchor="t" anchorCtr="0" compatLnSpc="1">
            <a:prstTxWarp prst="textNoShape">
              <a:avLst/>
            </a:prstTxWarp>
          </a:bodyPr>
          <a:lstStyle>
            <a:lvl1pPr marL="357188" indent="-3571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65000"/>
              <a:buFontTx/>
              <a:buBlip>
                <a:blip r:embed="rId8"/>
              </a:buBlip>
              <a:defRPr sz="3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898525" indent="-35877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55000"/>
              <a:buFontTx/>
              <a:buBlip>
                <a:blip r:embed="rId8"/>
              </a:buBlip>
              <a:defRPr sz="3000">
                <a:solidFill>
                  <a:schemeClr val="tx1"/>
                </a:solidFill>
                <a:latin typeface="Calibri" pitchFamily="34" charset="0"/>
              </a:defRPr>
            </a:lvl2pPr>
            <a:lvl3pPr marL="1435100" indent="-35877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50000"/>
              <a:buFontTx/>
              <a:buBlip>
                <a:blip r:embed="rId8"/>
              </a:buBlip>
              <a:defRPr sz="2800" b="0" baseline="0">
                <a:solidFill>
                  <a:schemeClr val="tx1"/>
                </a:solidFill>
                <a:latin typeface="Calibri" pitchFamily="34" charset="0"/>
              </a:defRPr>
            </a:lvl3pPr>
            <a:lvl4pPr marL="1438275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65000"/>
              <a:buFont typeface="Arial" charset="0"/>
              <a:buNone/>
              <a:defRPr sz="2500">
                <a:solidFill>
                  <a:schemeClr val="tx1"/>
                </a:solidFill>
                <a:latin typeface="Calibri" pitchFamily="34" charset="0"/>
              </a:defRPr>
            </a:lvl4pPr>
            <a:lvl5pPr marL="1793875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65000"/>
              <a:buFont typeface="Arial" charset="0"/>
              <a:buNone/>
              <a:defRPr sz="2200">
                <a:solidFill>
                  <a:schemeClr val="tx1"/>
                </a:solidFill>
                <a:latin typeface="Calibri" pitchFamily="34" charset="0"/>
              </a:defRPr>
            </a:lvl5pPr>
            <a:lvl6pPr marL="3596937" indent="-357789" algn="l" rtl="0" fontAlgn="base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65000"/>
              <a:buFont typeface="Arial" charset="0"/>
              <a:buBlip>
                <a:blip r:embed="rId9"/>
              </a:buBlip>
              <a:defRPr sz="3200">
                <a:solidFill>
                  <a:schemeClr val="tx1"/>
                </a:solidFill>
                <a:latin typeface="+mn-lt"/>
              </a:defRPr>
            </a:lvl6pPr>
            <a:lvl7pPr marL="4206658" indent="-357789" algn="l" rtl="0" fontAlgn="base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65000"/>
              <a:buFont typeface="Arial" charset="0"/>
              <a:buBlip>
                <a:blip r:embed="rId9"/>
              </a:buBlip>
              <a:defRPr sz="3200">
                <a:solidFill>
                  <a:schemeClr val="tx1"/>
                </a:solidFill>
                <a:latin typeface="+mn-lt"/>
              </a:defRPr>
            </a:lvl7pPr>
            <a:lvl8pPr marL="4816380" indent="-357789" algn="l" rtl="0" fontAlgn="base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65000"/>
              <a:buFont typeface="Arial" charset="0"/>
              <a:buBlip>
                <a:blip r:embed="rId9"/>
              </a:buBlip>
              <a:defRPr sz="3200">
                <a:solidFill>
                  <a:schemeClr val="tx1"/>
                </a:solidFill>
                <a:latin typeface="+mn-lt"/>
              </a:defRPr>
            </a:lvl8pPr>
            <a:lvl9pPr marL="5426102" indent="-357789" algn="l" rtl="0" fontAlgn="base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65000"/>
              <a:buFont typeface="Arial" charset="0"/>
              <a:buBlip>
                <a:blip r:embed="rId9"/>
              </a:buBlip>
              <a:defRPr sz="32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de-AT" kern="0" dirty="0"/>
              <a:t>Ideal Edge </a:t>
            </a:r>
            <a:r>
              <a:rPr lang="de-AT" kern="0" dirty="0" err="1"/>
              <a:t>Length</a:t>
            </a:r>
            <a:r>
              <a:rPr lang="de-AT" kern="0" dirty="0"/>
              <a:t> (l)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A693DC61-1218-55C9-F917-553FCB81FE70}"/>
              </a:ext>
            </a:extLst>
          </p:cNvPr>
          <p:cNvSpPr txBox="1">
            <a:spLocks/>
          </p:cNvSpPr>
          <p:nvPr/>
        </p:nvSpPr>
        <p:spPr bwMode="auto">
          <a:xfrm>
            <a:off x="552971" y="2048924"/>
            <a:ext cx="4176464" cy="7574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21944" tIns="60972" rIns="121944" bIns="60972" numCol="1" anchor="t" anchorCtr="0" compatLnSpc="1">
            <a:prstTxWarp prst="textNoShape">
              <a:avLst/>
            </a:prstTxWarp>
          </a:bodyPr>
          <a:lstStyle>
            <a:lvl1pPr marL="357188" indent="-3571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65000"/>
              <a:buFontTx/>
              <a:buBlip>
                <a:blip r:embed="rId8"/>
              </a:buBlip>
              <a:defRPr sz="3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898525" indent="-35877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55000"/>
              <a:buFontTx/>
              <a:buBlip>
                <a:blip r:embed="rId8"/>
              </a:buBlip>
              <a:defRPr sz="3000">
                <a:solidFill>
                  <a:schemeClr val="tx1"/>
                </a:solidFill>
                <a:latin typeface="Calibri" pitchFamily="34" charset="0"/>
              </a:defRPr>
            </a:lvl2pPr>
            <a:lvl3pPr marL="1435100" indent="-35877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50000"/>
              <a:buFontTx/>
              <a:buBlip>
                <a:blip r:embed="rId8"/>
              </a:buBlip>
              <a:defRPr sz="2800" b="0" baseline="0">
                <a:solidFill>
                  <a:schemeClr val="tx1"/>
                </a:solidFill>
                <a:latin typeface="Calibri" pitchFamily="34" charset="0"/>
              </a:defRPr>
            </a:lvl3pPr>
            <a:lvl4pPr marL="1438275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65000"/>
              <a:buFont typeface="Arial" charset="0"/>
              <a:buNone/>
              <a:defRPr sz="2500">
                <a:solidFill>
                  <a:schemeClr val="tx1"/>
                </a:solidFill>
                <a:latin typeface="Calibri" pitchFamily="34" charset="0"/>
              </a:defRPr>
            </a:lvl4pPr>
            <a:lvl5pPr marL="1793875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65000"/>
              <a:buFont typeface="Arial" charset="0"/>
              <a:buNone/>
              <a:defRPr sz="2200">
                <a:solidFill>
                  <a:schemeClr val="tx1"/>
                </a:solidFill>
                <a:latin typeface="Calibri" pitchFamily="34" charset="0"/>
              </a:defRPr>
            </a:lvl5pPr>
            <a:lvl6pPr marL="3596937" indent="-357789" algn="l" rtl="0" fontAlgn="base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65000"/>
              <a:buFont typeface="Arial" charset="0"/>
              <a:buBlip>
                <a:blip r:embed="rId9"/>
              </a:buBlip>
              <a:defRPr sz="3200">
                <a:solidFill>
                  <a:schemeClr val="tx1"/>
                </a:solidFill>
                <a:latin typeface="+mn-lt"/>
              </a:defRPr>
            </a:lvl6pPr>
            <a:lvl7pPr marL="4206658" indent="-357789" algn="l" rtl="0" fontAlgn="base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65000"/>
              <a:buFont typeface="Arial" charset="0"/>
              <a:buBlip>
                <a:blip r:embed="rId9"/>
              </a:buBlip>
              <a:defRPr sz="3200">
                <a:solidFill>
                  <a:schemeClr val="tx1"/>
                </a:solidFill>
                <a:latin typeface="+mn-lt"/>
              </a:defRPr>
            </a:lvl7pPr>
            <a:lvl8pPr marL="4816380" indent="-357789" algn="l" rtl="0" fontAlgn="base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65000"/>
              <a:buFont typeface="Arial" charset="0"/>
              <a:buBlip>
                <a:blip r:embed="rId9"/>
              </a:buBlip>
              <a:defRPr sz="3200">
                <a:solidFill>
                  <a:schemeClr val="tx1"/>
                </a:solidFill>
                <a:latin typeface="+mn-lt"/>
              </a:defRPr>
            </a:lvl8pPr>
            <a:lvl9pPr marL="5426102" indent="-357789" algn="l" rtl="0" fontAlgn="base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65000"/>
              <a:buFont typeface="Arial" charset="0"/>
              <a:buBlip>
                <a:blip r:embed="rId9"/>
              </a:buBlip>
              <a:defRPr sz="32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de-AT" kern="0" dirty="0" err="1"/>
              <a:t>Envelope</a:t>
            </a:r>
            <a:r>
              <a:rPr lang="de-AT" kern="0" dirty="0"/>
              <a:t> Size ()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7E8E959-A8C0-CC27-E6C3-C850B204CF52}"/>
              </a:ext>
            </a:extLst>
          </p:cNvPr>
          <p:cNvSpPr txBox="1"/>
          <p:nvPr/>
        </p:nvSpPr>
        <p:spPr>
          <a:xfrm>
            <a:off x="5975391" y="3198961"/>
            <a:ext cx="1872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2400" dirty="0">
                <a:latin typeface="Calibri" panose="020F0502020204030204" pitchFamily="34" charset="0"/>
              </a:rPr>
              <a:t>Default l,</a:t>
            </a:r>
            <a:endParaRPr lang="en-US" sz="2400" dirty="0" err="1">
              <a:latin typeface="Calibri" panose="020F050202020403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894B7EC-38B5-FAD3-B77D-42B23B39D10F}"/>
              </a:ext>
            </a:extLst>
          </p:cNvPr>
          <p:cNvSpPr txBox="1"/>
          <p:nvPr/>
        </p:nvSpPr>
        <p:spPr>
          <a:xfrm>
            <a:off x="8567312" y="3178315"/>
            <a:ext cx="1872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2400" dirty="0">
                <a:latin typeface="Calibri" panose="020F0502020204030204" pitchFamily="34" charset="0"/>
              </a:rPr>
              <a:t>High : 0.001</a:t>
            </a:r>
            <a:endParaRPr lang="en-US" sz="2400" dirty="0" err="1">
              <a:latin typeface="Calibri" panose="020F0502020204030204" pitchFamily="34" charset="0"/>
            </a:endParaRPr>
          </a:p>
        </p:txBody>
      </p:sp>
      <p:pic>
        <p:nvPicPr>
          <p:cNvPr id="3" name="bunny_tetrahedralize">
            <a:hlinkClick r:id="" action="ppaction://media"/>
            <a:extLst>
              <a:ext uri="{FF2B5EF4-FFF2-40B4-BE49-F238E27FC236}">
                <a16:creationId xmlns:a16="http://schemas.microsoft.com/office/drawing/2014/main" id="{8AEE0117-92FC-F7EA-1060-31D3674F07B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 bwMode="auto">
          <a:xfrm>
            <a:off x="4992657" y="914886"/>
            <a:ext cx="3129982" cy="23478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bunny_tet_low_eps">
            <a:hlinkClick r:id="" action="ppaction://media"/>
            <a:extLst>
              <a:ext uri="{FF2B5EF4-FFF2-40B4-BE49-F238E27FC236}">
                <a16:creationId xmlns:a16="http://schemas.microsoft.com/office/drawing/2014/main" id="{28FBA3A8-65DE-14EB-CEE7-76A501FA856D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8087503" y="920267"/>
            <a:ext cx="2352017" cy="2352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100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500"/>
                            </p:stCondLst>
                            <p:childTnLst>
                              <p:par>
                                <p:cTn id="2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637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874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1874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2874"/>
                            </p:stCondLst>
                            <p:childTnLst>
                              <p:par>
                                <p:cTn id="32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3" dur="1094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3823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38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video>
              <p:cMediaNode vol="80000" mute="1">
                <p:cTn id="39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  <p:bldLst>
      <p:bldP spid="15" grpId="0"/>
      <p:bldP spid="16" grpId="0"/>
      <p:bldP spid="17" grpId="0"/>
      <p:bldP spid="18" grpId="0"/>
      <p:bldP spid="1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F89D40-760B-EC46-A627-BCC89BE0F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TetWild</a:t>
            </a:r>
            <a:r>
              <a:rPr lang="en-US" dirty="0"/>
              <a:t>: Limitations</a:t>
            </a:r>
            <a:endParaRPr lang="de-A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005876-335F-D7A2-B05B-6EFD0860F0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de-AT" dirty="0"/>
              <a:t>Sharp </a:t>
            </a:r>
            <a:r>
              <a:rPr lang="de-AT" dirty="0" err="1"/>
              <a:t>features</a:t>
            </a:r>
            <a:r>
              <a:rPr lang="de-AT" dirty="0"/>
              <a:t> </a:t>
            </a:r>
            <a:r>
              <a:rPr lang="de-AT" dirty="0" err="1"/>
              <a:t>handled</a:t>
            </a:r>
            <a:r>
              <a:rPr lang="de-AT" dirty="0"/>
              <a:t> </a:t>
            </a:r>
            <a:r>
              <a:rPr lang="de-AT" dirty="0" err="1"/>
              <a:t>softly</a:t>
            </a:r>
            <a:r>
              <a:rPr lang="de-AT" dirty="0"/>
              <a:t>.</a:t>
            </a:r>
          </a:p>
          <a:p>
            <a:pPr lvl="1">
              <a:lnSpc>
                <a:spcPct val="150000"/>
              </a:lnSpc>
            </a:pPr>
            <a:r>
              <a:rPr lang="de-AT" dirty="0"/>
              <a:t>Balance </a:t>
            </a:r>
            <a:r>
              <a:rPr lang="de-AT" dirty="0" err="1"/>
              <a:t>between</a:t>
            </a:r>
            <a:r>
              <a:rPr lang="de-AT" dirty="0"/>
              <a:t> </a:t>
            </a:r>
            <a:r>
              <a:rPr lang="de-AT" dirty="0" err="1"/>
              <a:t>robustness</a:t>
            </a:r>
            <a:r>
              <a:rPr lang="de-AT" dirty="0"/>
              <a:t> vs. </a:t>
            </a:r>
            <a:r>
              <a:rPr lang="de-AT" dirty="0" err="1"/>
              <a:t>faithfulness</a:t>
            </a:r>
            <a:r>
              <a:rPr lang="de-AT" dirty="0"/>
              <a:t>.</a:t>
            </a:r>
          </a:p>
          <a:p>
            <a:pPr>
              <a:lnSpc>
                <a:spcPct val="150000"/>
              </a:lnSpc>
            </a:pPr>
            <a:r>
              <a:rPr lang="de-AT" dirty="0"/>
              <a:t>Surface </a:t>
            </a:r>
            <a:r>
              <a:rPr lang="de-AT" dirty="0" err="1"/>
              <a:t>repairing</a:t>
            </a:r>
            <a:r>
              <a:rPr lang="de-AT" dirty="0"/>
              <a:t> </a:t>
            </a:r>
            <a:r>
              <a:rPr lang="de-AT" dirty="0" err="1"/>
              <a:t>only</a:t>
            </a:r>
            <a:r>
              <a:rPr lang="de-AT" dirty="0"/>
              <a:t> limited </a:t>
            </a:r>
            <a:r>
              <a:rPr lang="de-AT" dirty="0" err="1"/>
              <a:t>to</a:t>
            </a:r>
            <a:r>
              <a:rPr lang="de-AT" dirty="0"/>
              <a:t> </a:t>
            </a:r>
            <a:r>
              <a:rPr lang="de-AT" dirty="0" err="1"/>
              <a:t>suface</a:t>
            </a:r>
            <a:r>
              <a:rPr lang="de-AT" dirty="0"/>
              <a:t> </a:t>
            </a:r>
            <a:r>
              <a:rPr lang="de-AT" dirty="0" err="1"/>
              <a:t>without</a:t>
            </a:r>
            <a:r>
              <a:rPr lang="de-AT" dirty="0"/>
              <a:t> large </a:t>
            </a:r>
            <a:r>
              <a:rPr lang="de-AT" dirty="0" err="1"/>
              <a:t>openings</a:t>
            </a:r>
            <a:r>
              <a:rPr lang="de-AT" dirty="0"/>
              <a:t>.</a:t>
            </a:r>
          </a:p>
          <a:p>
            <a:pPr>
              <a:lnSpc>
                <a:spcPct val="150000"/>
              </a:lnSpc>
            </a:pPr>
            <a:r>
              <a:rPr lang="de-AT" dirty="0"/>
              <a:t>Original TetWild (Hu et al. 2018) </a:t>
            </a:r>
            <a:r>
              <a:rPr lang="de-AT" dirty="0" err="1"/>
              <a:t>is</a:t>
            </a:r>
            <a:r>
              <a:rPr lang="de-AT" dirty="0"/>
              <a:t> slow due </a:t>
            </a:r>
            <a:r>
              <a:rPr lang="de-AT" dirty="0" err="1"/>
              <a:t>to</a:t>
            </a:r>
            <a:r>
              <a:rPr lang="de-AT" dirty="0"/>
              <a:t> </a:t>
            </a:r>
            <a:r>
              <a:rPr lang="de-AT" dirty="0" err="1"/>
              <a:t>exact</a:t>
            </a:r>
            <a:r>
              <a:rPr lang="de-AT" dirty="0"/>
              <a:t> rational and </a:t>
            </a:r>
            <a:r>
              <a:rPr lang="de-AT" dirty="0" err="1"/>
              <a:t>envelope</a:t>
            </a:r>
            <a:r>
              <a:rPr lang="de-AT" dirty="0"/>
              <a:t> </a:t>
            </a:r>
            <a:r>
              <a:rPr lang="de-AT" dirty="0" err="1"/>
              <a:t>checks</a:t>
            </a:r>
            <a:r>
              <a:rPr lang="de-AT" dirty="0"/>
              <a:t>.</a:t>
            </a:r>
          </a:p>
          <a:p>
            <a:pPr lvl="1">
              <a:lnSpc>
                <a:spcPct val="150000"/>
              </a:lnSpc>
            </a:pPr>
            <a:r>
              <a:rPr lang="de-AT" dirty="0"/>
              <a:t>But, check out Fast TetWild, Hu et al. 2020.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9545EB-7447-4335-125C-E594594EC15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Saip Can Hasbay, How I Learned to Stop Worrying and Love Triangulations</a:t>
            </a:r>
            <a:endParaRPr lang="de-A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219CAC-134B-AEE4-8487-6384AE2B607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15</a:t>
            </a:fld>
            <a:endParaRPr lang="de-AT" dirty="0"/>
          </a:p>
        </p:txBody>
      </p:sp>
      <p:pic>
        <p:nvPicPr>
          <p:cNvPr id="7" name="Picture 6" descr="A diagram of a triangle shaped object&#10;&#10;Description automatically generated with medium confidence">
            <a:extLst>
              <a:ext uri="{FF2B5EF4-FFF2-40B4-BE49-F238E27FC236}">
                <a16:creationId xmlns:a16="http://schemas.microsoft.com/office/drawing/2014/main" id="{8CE602DC-F767-3C9B-8153-E54163D0A5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3051" y="1672149"/>
            <a:ext cx="8635667" cy="3960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941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Thank You for your Attention!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(Constrained) Delaunay Triangulation in 2D</a:t>
            </a:r>
          </a:p>
          <a:p>
            <a:r>
              <a:rPr lang="en-GB" dirty="0"/>
              <a:t>Approximately Constrained Tetrahedralization: </a:t>
            </a:r>
            <a:r>
              <a:rPr lang="en-GB" dirty="0" err="1"/>
              <a:t>TetWild</a:t>
            </a:r>
            <a:r>
              <a:rPr lang="en-GB" dirty="0"/>
              <a:t> Hu et al. 2018</a:t>
            </a:r>
          </a:p>
          <a:p>
            <a:r>
              <a:rPr lang="en-GB" dirty="0"/>
              <a:t>Constrained Delaunay </a:t>
            </a:r>
            <a:r>
              <a:rPr lang="en-GB" dirty="0" err="1"/>
              <a:t>Tetrahedrization</a:t>
            </a:r>
            <a:r>
              <a:rPr lang="en-GB" dirty="0"/>
              <a:t>*, </a:t>
            </a:r>
            <a:r>
              <a:rPr lang="en-GB" dirty="0" err="1"/>
              <a:t>Diazzi</a:t>
            </a:r>
            <a:r>
              <a:rPr lang="en-GB" dirty="0"/>
              <a:t> et al. 2023</a:t>
            </a:r>
          </a:p>
          <a:p>
            <a:pPr lvl="1"/>
            <a:r>
              <a:rPr lang="en-GB" dirty="0"/>
              <a:t>Check out our report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Saip Can Hasbay, How I Learned to Stop Worrying and Love Triangulations</a:t>
            </a:r>
            <a:endParaRPr lang="de-AT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16</a:t>
            </a:fld>
            <a:endParaRPr lang="de-AT" dirty="0"/>
          </a:p>
        </p:txBody>
      </p:sp>
      <p:pic>
        <p:nvPicPr>
          <p:cNvPr id="7" name="Picture 6" descr="A qr code with a few black squares&#10;&#10;Description automatically generated">
            <a:extLst>
              <a:ext uri="{FF2B5EF4-FFF2-40B4-BE49-F238E27FC236}">
                <a16:creationId xmlns:a16="http://schemas.microsoft.com/office/drawing/2014/main" id="{6F81EF71-0B6D-2E33-AA00-15BCE98E6C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1923" y="941564"/>
            <a:ext cx="2565698" cy="2565698"/>
          </a:xfrm>
          <a:prstGeom prst="rect">
            <a:avLst/>
          </a:prstGeom>
        </p:spPr>
      </p:pic>
      <p:pic>
        <p:nvPicPr>
          <p:cNvPr id="9" name="Picture 8" descr="A rabbit statue with a white background&#10;&#10;Description automatically generated">
            <a:extLst>
              <a:ext uri="{FF2B5EF4-FFF2-40B4-BE49-F238E27FC236}">
                <a16:creationId xmlns:a16="http://schemas.microsoft.com/office/drawing/2014/main" id="{536E2F9A-F8A4-CCE8-D16F-49DC4CFE9E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548" y="941564"/>
            <a:ext cx="8243905" cy="201386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87858C4-EFEB-3C94-CE5C-4967A8267DC5}"/>
              </a:ext>
            </a:extLst>
          </p:cNvPr>
          <p:cNvSpPr txBox="1"/>
          <p:nvPr/>
        </p:nvSpPr>
        <p:spPr>
          <a:xfrm>
            <a:off x="5405377" y="2943864"/>
            <a:ext cx="154053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</a:rPr>
              <a:t>(TetWild, Hu et al. 2018)</a:t>
            </a:r>
            <a:endParaRPr lang="en-US" sz="1050" dirty="0" err="1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D179933-DD28-F79D-8093-EA358C3E0A90}"/>
              </a:ext>
            </a:extLst>
          </p:cNvPr>
          <p:cNvSpPr txBox="1"/>
          <p:nvPr/>
        </p:nvSpPr>
        <p:spPr>
          <a:xfrm>
            <a:off x="7117745" y="2943864"/>
            <a:ext cx="154053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</a:rPr>
              <a:t>(CDT, Diazzi et al. 2023)</a:t>
            </a:r>
            <a:endParaRPr lang="en-US" sz="1050" dirty="0" err="1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20348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Thank You for your Attention!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  <a:p>
            <a:r>
              <a:rPr lang="en-GB" dirty="0"/>
              <a:t>Don't forget to include a last slide that contains teaser images or a video or something else that reminds people about what you said. </a:t>
            </a:r>
          </a:p>
          <a:p>
            <a:endParaRPr lang="en-GB" dirty="0"/>
          </a:p>
          <a:p>
            <a:r>
              <a:rPr lang="en-GB" dirty="0"/>
              <a:t>It might well be that this slide will be on the screen during the whole discussion!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Saip Can Hasbay, How I Learned to Stop Worrying and Love Triangulations</a:t>
            </a:r>
            <a:endParaRPr lang="de-AT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17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8630971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Headline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/>
              <a:t>Level 0</a:t>
            </a:r>
          </a:p>
          <a:p>
            <a:pPr lvl="1"/>
            <a:r>
              <a:rPr lang="de-AT" dirty="0"/>
              <a:t>Level 1</a:t>
            </a:r>
          </a:p>
          <a:p>
            <a:pPr lvl="2"/>
            <a:r>
              <a:rPr lang="de-AT" dirty="0"/>
              <a:t>Level 2</a:t>
            </a:r>
          </a:p>
          <a:p>
            <a:pPr lvl="2"/>
            <a:endParaRPr lang="de-AT" dirty="0"/>
          </a:p>
          <a:p>
            <a:pPr lvl="2"/>
            <a:r>
              <a:rPr lang="de-AT" dirty="0" err="1"/>
              <a:t>Hint</a:t>
            </a:r>
            <a:r>
              <a:rPr lang="de-AT" dirty="0"/>
              <a:t>:    </a:t>
            </a:r>
            <a:r>
              <a:rPr lang="de-AT" b="1" dirty="0">
                <a:solidFill>
                  <a:schemeClr val="accent6"/>
                </a:solidFill>
              </a:rPr>
              <a:t>Do NOT </a:t>
            </a:r>
            <a:r>
              <a:rPr lang="de-AT" b="1" dirty="0" err="1">
                <a:solidFill>
                  <a:schemeClr val="accent6"/>
                </a:solidFill>
              </a:rPr>
              <a:t>use</a:t>
            </a:r>
            <a:r>
              <a:rPr lang="de-AT" b="1" dirty="0">
                <a:solidFill>
                  <a:schemeClr val="accent6"/>
                </a:solidFill>
              </a:rPr>
              <a:t> </a:t>
            </a:r>
            <a:r>
              <a:rPr lang="de-AT" b="1" dirty="0" err="1">
                <a:solidFill>
                  <a:schemeClr val="accent6"/>
                </a:solidFill>
              </a:rPr>
              <a:t>bullet</a:t>
            </a:r>
            <a:r>
              <a:rPr lang="de-AT" b="1" dirty="0">
                <a:solidFill>
                  <a:schemeClr val="accent6"/>
                </a:solidFill>
              </a:rPr>
              <a:t> </a:t>
            </a:r>
            <a:r>
              <a:rPr lang="de-AT" b="1" dirty="0" err="1">
                <a:solidFill>
                  <a:schemeClr val="accent6"/>
                </a:solidFill>
              </a:rPr>
              <a:t>lists</a:t>
            </a:r>
            <a:r>
              <a:rPr lang="de-AT" b="1" dirty="0">
                <a:solidFill>
                  <a:schemeClr val="accent6"/>
                </a:solidFill>
              </a:rPr>
              <a:t> </a:t>
            </a:r>
            <a:r>
              <a:rPr lang="de-AT" b="1" dirty="0" err="1">
                <a:solidFill>
                  <a:schemeClr val="accent6"/>
                </a:solidFill>
              </a:rPr>
              <a:t>wherever</a:t>
            </a:r>
            <a:r>
              <a:rPr lang="de-AT" b="1" dirty="0">
                <a:solidFill>
                  <a:schemeClr val="accent6"/>
                </a:solidFill>
              </a:rPr>
              <a:t> </a:t>
            </a:r>
            <a:r>
              <a:rPr lang="de-AT" b="1" dirty="0" err="1">
                <a:solidFill>
                  <a:schemeClr val="accent6"/>
                </a:solidFill>
              </a:rPr>
              <a:t>possible</a:t>
            </a:r>
            <a:r>
              <a:rPr lang="de-AT" b="1" dirty="0">
                <a:solidFill>
                  <a:schemeClr val="accent6"/>
                </a:solidFill>
              </a:rPr>
              <a:t> !!!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Saip Can Hasbay, How I Learned to Stop Worrying and Love Triangulations</a:t>
            </a:r>
            <a:endParaRPr lang="de-AT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707275-EA33-4C2C-A96C-B80BEB93EE54}" type="slidenum">
              <a:rPr lang="de-AT" smtClean="0"/>
              <a:pPr/>
              <a:t>18</a:t>
            </a:fld>
            <a:endParaRPr lang="de-AT" dirty="0"/>
          </a:p>
        </p:txBody>
      </p:sp>
      <p:sp>
        <p:nvSpPr>
          <p:cNvPr id="9" name="TextBox 8"/>
          <p:cNvSpPr txBox="1"/>
          <p:nvPr/>
        </p:nvSpPr>
        <p:spPr>
          <a:xfrm>
            <a:off x="841003" y="522999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sp>
        <p:nvSpPr>
          <p:cNvPr id="6" name="Rectangle 5"/>
          <p:cNvSpPr/>
          <p:nvPr/>
        </p:nvSpPr>
        <p:spPr bwMode="auto">
          <a:xfrm>
            <a:off x="10490075" y="1341562"/>
            <a:ext cx="985020" cy="981522"/>
          </a:xfrm>
          <a:prstGeom prst="rect">
            <a:avLst/>
          </a:prstGeom>
          <a:solidFill>
            <a:srgbClr val="FFFFFF">
              <a:alpha val="40000"/>
            </a:srgbClr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93043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Saip Can Hasbay, How I Learned to Stop Worrying and Love Triangulations</a:t>
            </a:r>
            <a:endParaRPr lang="de-AT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19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8255481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</a:t>
            </a:r>
            <a:r>
              <a:rPr lang="de-AT" dirty="0" err="1"/>
              <a:t>utline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de-AT" dirty="0"/>
              <a:t>Delaunay </a:t>
            </a:r>
            <a:r>
              <a:rPr lang="de-AT" dirty="0" err="1"/>
              <a:t>Triangulations</a:t>
            </a:r>
            <a:endParaRPr lang="de-AT" dirty="0"/>
          </a:p>
          <a:p>
            <a:pPr>
              <a:lnSpc>
                <a:spcPct val="200000"/>
              </a:lnSpc>
            </a:pPr>
            <a:r>
              <a:rPr lang="de-AT" dirty="0"/>
              <a:t>Background and Motivation </a:t>
            </a:r>
            <a:r>
              <a:rPr lang="de-AT" dirty="0" err="1"/>
              <a:t>for</a:t>
            </a:r>
            <a:r>
              <a:rPr lang="de-AT" dirty="0"/>
              <a:t> </a:t>
            </a:r>
            <a:r>
              <a:rPr lang="de-AT" dirty="0" err="1"/>
              <a:t>Tetrahedralizations</a:t>
            </a:r>
            <a:endParaRPr lang="de-AT" dirty="0"/>
          </a:p>
          <a:p>
            <a:pPr>
              <a:lnSpc>
                <a:spcPct val="200000"/>
              </a:lnSpc>
            </a:pPr>
            <a:r>
              <a:rPr lang="de-AT" dirty="0"/>
              <a:t>TetWild – </a:t>
            </a:r>
            <a:r>
              <a:rPr lang="de-AT" dirty="0" err="1"/>
              <a:t>Tetrahedral</a:t>
            </a:r>
            <a:r>
              <a:rPr lang="de-AT" dirty="0"/>
              <a:t> </a:t>
            </a:r>
            <a:r>
              <a:rPr lang="de-AT" dirty="0" err="1"/>
              <a:t>Meshing</a:t>
            </a:r>
            <a:r>
              <a:rPr lang="de-AT" dirty="0"/>
              <a:t> in </a:t>
            </a:r>
            <a:r>
              <a:rPr lang="de-AT" dirty="0" err="1"/>
              <a:t>the</a:t>
            </a:r>
            <a:r>
              <a:rPr lang="de-AT" dirty="0"/>
              <a:t> Wild, </a:t>
            </a:r>
            <a:r>
              <a:rPr lang="de-AT" dirty="0" err="1"/>
              <a:t>Yixin</a:t>
            </a:r>
            <a:r>
              <a:rPr lang="de-AT" dirty="0"/>
              <a:t> Hu et al. 2018</a:t>
            </a:r>
          </a:p>
          <a:p>
            <a:pPr>
              <a:lnSpc>
                <a:spcPct val="200000"/>
              </a:lnSpc>
            </a:pPr>
            <a:r>
              <a:rPr lang="de-AT" dirty="0" err="1"/>
              <a:t>Conclusion</a:t>
            </a:r>
            <a:endParaRPr lang="de-AT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Saip Can Hasbay, How I Learned to Stop Worrying and Love Triangulations</a:t>
            </a:r>
            <a:endParaRPr lang="de-AT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707275-EA33-4C2C-A96C-B80BEB93EE54}" type="slidenum">
              <a:rPr lang="de-AT" smtClean="0"/>
              <a:pPr/>
              <a:t>2</a:t>
            </a:fld>
            <a:endParaRPr lang="de-AT" dirty="0"/>
          </a:p>
        </p:txBody>
      </p:sp>
      <p:sp>
        <p:nvSpPr>
          <p:cNvPr id="9" name="TextBox 8"/>
          <p:cNvSpPr txBox="1"/>
          <p:nvPr/>
        </p:nvSpPr>
        <p:spPr>
          <a:xfrm>
            <a:off x="841003" y="522999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sp>
        <p:nvSpPr>
          <p:cNvPr id="6" name="Rectangle 5"/>
          <p:cNvSpPr/>
          <p:nvPr/>
        </p:nvSpPr>
        <p:spPr bwMode="auto">
          <a:xfrm>
            <a:off x="10490075" y="1341562"/>
            <a:ext cx="985020" cy="981522"/>
          </a:xfrm>
          <a:prstGeom prst="rect">
            <a:avLst/>
          </a:prstGeom>
          <a:solidFill>
            <a:srgbClr val="FFFFFF">
              <a:alpha val="40000"/>
            </a:srgbClr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Saip Can Hasbay, How I Learned to Stop Worrying and Love Triangulations</a:t>
            </a:r>
            <a:endParaRPr lang="de-A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20</a:t>
            </a:fld>
            <a:endParaRPr lang="de-AT" dirty="0"/>
          </a:p>
        </p:txBody>
      </p:sp>
      <p:sp>
        <p:nvSpPr>
          <p:cNvPr id="5" name="TextBox 4"/>
          <p:cNvSpPr txBox="1"/>
          <p:nvPr/>
        </p:nvSpPr>
        <p:spPr>
          <a:xfrm>
            <a:off x="1762073" y="2133650"/>
            <a:ext cx="86710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  <a:latin typeface="Calibri" panose="020F0502020204030204" pitchFamily="34" charset="0"/>
              </a:rPr>
              <a:t>Sometimes a dark background is better. Use this template.</a:t>
            </a:r>
          </a:p>
        </p:txBody>
      </p:sp>
    </p:spTree>
    <p:extLst>
      <p:ext uri="{BB962C8B-B14F-4D97-AF65-F5344CB8AC3E}">
        <p14:creationId xmlns:p14="http://schemas.microsoft.com/office/powerpoint/2010/main" val="42430690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Delaunay Triangulations (DT) in 2D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Saip Can Hasbay, How I Learned to Stop Worrying and Love Triangulations</a:t>
            </a:r>
            <a:endParaRPr lang="de-AT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3</a:t>
            </a:fld>
            <a:endParaRPr lang="de-AT" dirty="0"/>
          </a:p>
        </p:txBody>
      </p:sp>
      <p:pic>
        <p:nvPicPr>
          <p:cNvPr id="7" name="Picture 6" descr="A diagram of a triangle&#10;&#10;Description automatically generated">
            <a:extLst>
              <a:ext uri="{FF2B5EF4-FFF2-40B4-BE49-F238E27FC236}">
                <a16:creationId xmlns:a16="http://schemas.microsoft.com/office/drawing/2014/main" id="{90DFC83A-A8CF-490E-4DDD-A5D17E6F63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5459" y="971691"/>
            <a:ext cx="7244255" cy="5513545"/>
          </a:xfrm>
          <a:prstGeom prst="rect">
            <a:avLst/>
          </a:prstGeom>
        </p:spPr>
      </p:pic>
      <p:pic>
        <p:nvPicPr>
          <p:cNvPr id="13" name="Picture 12" descr="A blue rectangle with green lines&#10;&#10;Description automatically generated">
            <a:extLst>
              <a:ext uri="{FF2B5EF4-FFF2-40B4-BE49-F238E27FC236}">
                <a16:creationId xmlns:a16="http://schemas.microsoft.com/office/drawing/2014/main" id="{7FF4241E-5221-DC02-A6EB-22FD2343F8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7811" y="1772747"/>
            <a:ext cx="11419549" cy="3911431"/>
          </a:xfrm>
          <a:prstGeom prst="rect">
            <a:avLst/>
          </a:prstGeom>
        </p:spPr>
      </p:pic>
      <p:pic>
        <p:nvPicPr>
          <p:cNvPr id="15" name="Picture 14" descr="A diagram of a triangle&#10;&#10;Description automatically generated">
            <a:extLst>
              <a:ext uri="{FF2B5EF4-FFF2-40B4-BE49-F238E27FC236}">
                <a16:creationId xmlns:a16="http://schemas.microsoft.com/office/drawing/2014/main" id="{1B897EC0-816C-A600-080F-E71D1BA62F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0965" y="1030976"/>
            <a:ext cx="11253239" cy="539497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0E7C59C-4020-A18B-B43D-DC47337FC470}"/>
              </a:ext>
            </a:extLst>
          </p:cNvPr>
          <p:cNvSpPr txBox="1"/>
          <p:nvPr/>
        </p:nvSpPr>
        <p:spPr>
          <a:xfrm>
            <a:off x="192930" y="5561487"/>
            <a:ext cx="33843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2800" i="1" dirty="0">
                <a:latin typeface="Calibri" panose="020F0502020204030204" pitchFamily="34" charset="0"/>
              </a:rPr>
              <a:t>ab</a:t>
            </a:r>
            <a:r>
              <a:rPr lang="de-AT" sz="2800" dirty="0">
                <a:latin typeface="Calibri" panose="020F0502020204030204" pitchFamily="34" charset="0"/>
              </a:rPr>
              <a:t> </a:t>
            </a:r>
            <a:r>
              <a:rPr lang="de-AT" sz="2800" dirty="0" err="1">
                <a:latin typeface="Calibri" panose="020F0502020204030204" pitchFamily="34" charset="0"/>
              </a:rPr>
              <a:t>is</a:t>
            </a:r>
            <a:r>
              <a:rPr lang="de-AT" sz="2800" dirty="0">
                <a:latin typeface="Calibri" panose="020F0502020204030204" pitchFamily="34" charset="0"/>
              </a:rPr>
              <a:t> </a:t>
            </a:r>
            <a:r>
              <a:rPr lang="de-AT" sz="2800" dirty="0" err="1">
                <a:latin typeface="Calibri" panose="020F0502020204030204" pitchFamily="34" charset="0"/>
              </a:rPr>
              <a:t>locally</a:t>
            </a:r>
            <a:r>
              <a:rPr lang="de-AT" sz="2800" dirty="0">
                <a:latin typeface="Calibri" panose="020F0502020204030204" pitchFamily="34" charset="0"/>
              </a:rPr>
              <a:t> Delaunay.</a:t>
            </a:r>
            <a:endParaRPr lang="en-US" sz="2800" dirty="0" err="1">
              <a:latin typeface="Calibri" panose="020F050202020403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32F5904-37FE-45C6-4B0F-544311806F54}"/>
              </a:ext>
            </a:extLst>
          </p:cNvPr>
          <p:cNvSpPr txBox="1"/>
          <p:nvPr/>
        </p:nvSpPr>
        <p:spPr>
          <a:xfrm>
            <a:off x="4297387" y="5589688"/>
            <a:ext cx="39244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2800" i="1" dirty="0">
                <a:latin typeface="Calibri" panose="020F0502020204030204" pitchFamily="34" charset="0"/>
              </a:rPr>
              <a:t>ab</a:t>
            </a:r>
            <a:r>
              <a:rPr lang="de-AT" sz="2800" dirty="0">
                <a:latin typeface="Calibri" panose="020F0502020204030204" pitchFamily="34" charset="0"/>
              </a:rPr>
              <a:t> </a:t>
            </a:r>
            <a:r>
              <a:rPr lang="de-AT" sz="2800" dirty="0" err="1">
                <a:latin typeface="Calibri" panose="020F0502020204030204" pitchFamily="34" charset="0"/>
              </a:rPr>
              <a:t>is</a:t>
            </a:r>
            <a:r>
              <a:rPr lang="de-AT" sz="2800" dirty="0">
                <a:latin typeface="Calibri" panose="020F0502020204030204" pitchFamily="34" charset="0"/>
              </a:rPr>
              <a:t> not </a:t>
            </a:r>
            <a:r>
              <a:rPr lang="de-AT" sz="2800" dirty="0" err="1">
                <a:latin typeface="Calibri" panose="020F0502020204030204" pitchFamily="34" charset="0"/>
              </a:rPr>
              <a:t>locally</a:t>
            </a:r>
            <a:r>
              <a:rPr lang="de-AT" sz="2800" dirty="0">
                <a:latin typeface="Calibri" panose="020F0502020204030204" pitchFamily="34" charset="0"/>
              </a:rPr>
              <a:t> Delaunay.</a:t>
            </a:r>
            <a:endParaRPr lang="en-US" sz="2800" dirty="0" err="1">
              <a:latin typeface="Calibri" panose="020F0502020204030204" pitchFamily="34" charset="0"/>
            </a:endParaRP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D7184F12-BFAA-3EDE-0A35-BDB9F63C2411}"/>
              </a:ext>
            </a:extLst>
          </p:cNvPr>
          <p:cNvSpPr/>
          <p:nvPr/>
        </p:nvSpPr>
        <p:spPr bwMode="auto">
          <a:xfrm>
            <a:off x="8182298" y="5785213"/>
            <a:ext cx="720080" cy="226660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 w="28575" cap="flat" cmpd="sng" algn="ctr">
            <a:solidFill>
              <a:schemeClr val="accent5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3ED031A-419E-AFB7-2D4C-40C257225F1A}"/>
              </a:ext>
            </a:extLst>
          </p:cNvPr>
          <p:cNvSpPr txBox="1"/>
          <p:nvPr/>
        </p:nvSpPr>
        <p:spPr>
          <a:xfrm>
            <a:off x="8992187" y="5607653"/>
            <a:ext cx="392443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2800" i="1" dirty="0">
                <a:latin typeface="Calibri" panose="020F0502020204030204" pitchFamily="34" charset="0"/>
              </a:rPr>
              <a:t>An </a:t>
            </a:r>
            <a:r>
              <a:rPr lang="de-AT" sz="2800" i="1" dirty="0" err="1">
                <a:latin typeface="Calibri" panose="020F0502020204030204" pitchFamily="34" charset="0"/>
              </a:rPr>
              <a:t>edge</a:t>
            </a:r>
            <a:r>
              <a:rPr lang="de-AT" sz="2800" i="1" dirty="0">
                <a:latin typeface="Calibri" panose="020F0502020204030204" pitchFamily="34" charset="0"/>
              </a:rPr>
              <a:t> </a:t>
            </a:r>
            <a:r>
              <a:rPr lang="de-AT" sz="2800" i="1" dirty="0" err="1">
                <a:latin typeface="Calibri" panose="020F0502020204030204" pitchFamily="34" charset="0"/>
              </a:rPr>
              <a:t>flip</a:t>
            </a:r>
            <a:r>
              <a:rPr lang="de-AT" sz="2800" i="1" dirty="0">
                <a:latin typeface="Calibri" panose="020F0502020204030204" pitchFamily="34" charset="0"/>
              </a:rPr>
              <a:t> </a:t>
            </a:r>
            <a:r>
              <a:rPr lang="de-AT" sz="2800" i="1" dirty="0" err="1">
                <a:latin typeface="Calibri" panose="020F0502020204030204" pitchFamily="34" charset="0"/>
              </a:rPr>
              <a:t>makes</a:t>
            </a:r>
            <a:r>
              <a:rPr lang="de-AT" sz="2800" i="1" dirty="0">
                <a:latin typeface="Calibri" panose="020F0502020204030204" pitchFamily="34" charset="0"/>
              </a:rPr>
              <a:t> </a:t>
            </a:r>
            <a:r>
              <a:rPr lang="de-AT" sz="2800" i="1" dirty="0" err="1">
                <a:latin typeface="Calibri" panose="020F0502020204030204" pitchFamily="34" charset="0"/>
              </a:rPr>
              <a:t>it</a:t>
            </a:r>
            <a:r>
              <a:rPr lang="de-AT" sz="2800" i="1" dirty="0">
                <a:latin typeface="Calibri" panose="020F0502020204030204" pitchFamily="34" charset="0"/>
              </a:rPr>
              <a:t> </a:t>
            </a:r>
            <a:r>
              <a:rPr lang="de-AT" sz="2800" i="1" dirty="0" err="1">
                <a:latin typeface="Calibri" panose="020F0502020204030204" pitchFamily="34" charset="0"/>
              </a:rPr>
              <a:t>locally</a:t>
            </a:r>
            <a:r>
              <a:rPr lang="de-AT" sz="2800" i="1" dirty="0">
                <a:latin typeface="Calibri" panose="020F0502020204030204" pitchFamily="34" charset="0"/>
              </a:rPr>
              <a:t> Delaunay</a:t>
            </a:r>
            <a:r>
              <a:rPr lang="de-AT" sz="2800" dirty="0">
                <a:latin typeface="Calibri" panose="020F0502020204030204" pitchFamily="34" charset="0"/>
              </a:rPr>
              <a:t>.</a:t>
            </a:r>
            <a:endParaRPr lang="en-US" sz="2800" dirty="0" err="1">
              <a:latin typeface="Calibri" panose="020F050202020403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8AFCEE5-1B62-E43C-6BBE-B45DD4AB58EC}"/>
                  </a:ext>
                </a:extLst>
              </p:cNvPr>
              <p:cNvSpPr txBox="1"/>
              <p:nvPr/>
            </p:nvSpPr>
            <p:spPr>
              <a:xfrm>
                <a:off x="8495395" y="1015296"/>
                <a:ext cx="392443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AT" sz="2800" dirty="0">
                    <a:latin typeface="Calibri" panose="020F0502020204030204" pitchFamily="34" charset="0"/>
                  </a:rPr>
                  <a:t>Check</a:t>
                </a:r>
                <a:r>
                  <a:rPr lang="de-AT" sz="2800" i="1" dirty="0">
                    <a:latin typeface="Calibri" panose="020F0502020204030204" pitchFamily="34" charset="0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AT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AT" sz="28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de-AT" sz="2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de-AT" sz="28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de-AT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AT" sz="28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de-AT" sz="28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de-AT" sz="2800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de-AT" sz="2800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de-AT" sz="2800" i="1" dirty="0">
                    <a:latin typeface="Calibri" panose="020F0502020204030204" pitchFamily="34" charset="0"/>
                  </a:rPr>
                  <a:t> </a:t>
                </a:r>
                <a:endParaRPr lang="en-US" sz="2800" dirty="0" err="1">
                  <a:latin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8AFCEE5-1B62-E43C-6BBE-B45DD4AB58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5395" y="1015296"/>
                <a:ext cx="3924439" cy="523220"/>
              </a:xfrm>
              <a:prstGeom prst="rect">
                <a:avLst/>
              </a:prstGeom>
              <a:blipFill>
                <a:blip r:embed="rId7"/>
                <a:stretch>
                  <a:fillRect l="-3266" t="-11765" b="-341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264787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1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10"/>
                            </p:stCondLst>
                            <p:childTnLst>
                              <p:par>
                                <p:cTn id="51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1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20"/>
                            </p:stCondLst>
                            <p:childTnLst>
                              <p:par>
                                <p:cTn id="55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1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030"/>
                            </p:stCondLst>
                            <p:childTnLst>
                              <p:par>
                                <p:cTn id="59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1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040"/>
                            </p:stCondLst>
                            <p:childTnLst>
                              <p:par>
                                <p:cTn id="63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1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6" grpId="1"/>
      <p:bldP spid="17" grpId="0"/>
      <p:bldP spid="17" grpId="1"/>
      <p:bldP spid="18" grpId="0" animBg="1"/>
      <p:bldP spid="18" grpId="1" animBg="1"/>
      <p:bldP spid="19" grpId="0"/>
      <p:bldP spid="19" grpId="1"/>
      <p:bldP spid="20" grpId="0"/>
      <p:bldP spid="20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Constrained or Conforming DT in 2D</a:t>
            </a:r>
          </a:p>
        </p:txBody>
      </p:sp>
      <p:pic>
        <p:nvPicPr>
          <p:cNvPr id="7" name="Content Placeholder 6" descr="A screenshot of a computer generated image&#10;&#10;Description automatically generated">
            <a:extLst>
              <a:ext uri="{FF2B5EF4-FFF2-40B4-BE49-F238E27FC236}">
                <a16:creationId xmlns:a16="http://schemas.microsoft.com/office/drawing/2014/main" id="{5B8BD8E0-4F88-6EF2-31B1-2A49E86663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996895" y="799496"/>
            <a:ext cx="6169282" cy="5709176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Saip Can Hasbay, How I Learned to Stop Worrying and Love Triangulations</a:t>
            </a:r>
            <a:endParaRPr lang="de-AT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4</a:t>
            </a:fld>
            <a:endParaRPr lang="de-AT" dirty="0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A514791E-0A95-711B-6DE4-64FC3E5F4AA4}"/>
              </a:ext>
            </a:extLst>
          </p:cNvPr>
          <p:cNvSpPr/>
          <p:nvPr/>
        </p:nvSpPr>
        <p:spPr bwMode="auto">
          <a:xfrm>
            <a:off x="2065139" y="1917626"/>
            <a:ext cx="931756" cy="301695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 w="28575" cap="flat" cmpd="sng" algn="ctr">
            <a:solidFill>
              <a:schemeClr val="accent5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4CA2124-58A3-60F2-1206-88A87F542EA4}"/>
              </a:ext>
            </a:extLst>
          </p:cNvPr>
          <p:cNvSpPr txBox="1">
            <a:spLocks/>
          </p:cNvSpPr>
          <p:nvPr/>
        </p:nvSpPr>
        <p:spPr bwMode="auto">
          <a:xfrm>
            <a:off x="0" y="1629594"/>
            <a:ext cx="1698902" cy="576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21944" tIns="60972" rIns="121944" bIns="60972" numCol="1" anchor="t" anchorCtr="0" compatLnSpc="1">
            <a:prstTxWarp prst="textNoShape">
              <a:avLst/>
            </a:prstTxWarp>
          </a:bodyPr>
          <a:lstStyle>
            <a:lvl1pPr marL="357188" indent="-3571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65000"/>
              <a:buFontTx/>
              <a:buBlip>
                <a:blip r:embed="rId4"/>
              </a:buBlip>
              <a:defRPr sz="3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898525" indent="-35877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55000"/>
              <a:buFontTx/>
              <a:buBlip>
                <a:blip r:embed="rId4"/>
              </a:buBlip>
              <a:defRPr sz="3000">
                <a:solidFill>
                  <a:schemeClr val="tx1"/>
                </a:solidFill>
                <a:latin typeface="Calibri" pitchFamily="34" charset="0"/>
              </a:defRPr>
            </a:lvl2pPr>
            <a:lvl3pPr marL="1435100" indent="-35877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50000"/>
              <a:buFontTx/>
              <a:buBlip>
                <a:blip r:embed="rId4"/>
              </a:buBlip>
              <a:defRPr sz="2800" b="0" baseline="0">
                <a:solidFill>
                  <a:schemeClr val="tx1"/>
                </a:solidFill>
                <a:latin typeface="Calibri" pitchFamily="34" charset="0"/>
              </a:defRPr>
            </a:lvl3pPr>
            <a:lvl4pPr marL="1438275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65000"/>
              <a:buFont typeface="Arial" charset="0"/>
              <a:buNone/>
              <a:defRPr sz="2500">
                <a:solidFill>
                  <a:schemeClr val="tx1"/>
                </a:solidFill>
                <a:latin typeface="Calibri" pitchFamily="34" charset="0"/>
              </a:defRPr>
            </a:lvl4pPr>
            <a:lvl5pPr marL="1793875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65000"/>
              <a:buFont typeface="Arial" charset="0"/>
              <a:buNone/>
              <a:defRPr sz="2200">
                <a:solidFill>
                  <a:schemeClr val="tx1"/>
                </a:solidFill>
                <a:latin typeface="Calibri" pitchFamily="34" charset="0"/>
              </a:defRPr>
            </a:lvl5pPr>
            <a:lvl6pPr marL="3596937" indent="-357789" algn="l" rtl="0" fontAlgn="base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65000"/>
              <a:buFont typeface="Arial" charset="0"/>
              <a:buBlip>
                <a:blip r:embed="rId5"/>
              </a:buBlip>
              <a:defRPr sz="3200">
                <a:solidFill>
                  <a:schemeClr val="tx1"/>
                </a:solidFill>
                <a:latin typeface="+mn-lt"/>
              </a:defRPr>
            </a:lvl6pPr>
            <a:lvl7pPr marL="4206658" indent="-357789" algn="l" rtl="0" fontAlgn="base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65000"/>
              <a:buFont typeface="Arial" charset="0"/>
              <a:buBlip>
                <a:blip r:embed="rId5"/>
              </a:buBlip>
              <a:defRPr sz="3200">
                <a:solidFill>
                  <a:schemeClr val="tx1"/>
                </a:solidFill>
                <a:latin typeface="+mn-lt"/>
              </a:defRPr>
            </a:lvl7pPr>
            <a:lvl8pPr marL="4816380" indent="-357789" algn="l" rtl="0" fontAlgn="base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65000"/>
              <a:buFont typeface="Arial" charset="0"/>
              <a:buBlip>
                <a:blip r:embed="rId5"/>
              </a:buBlip>
              <a:defRPr sz="3200">
                <a:solidFill>
                  <a:schemeClr val="tx1"/>
                </a:solidFill>
                <a:latin typeface="+mn-lt"/>
              </a:defRPr>
            </a:lvl8pPr>
            <a:lvl9pPr marL="5426102" indent="-357789" algn="l" rtl="0" fontAlgn="base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65000"/>
              <a:buFont typeface="Arial" charset="0"/>
              <a:buBlip>
                <a:blip r:embed="rId5"/>
              </a:buBlip>
              <a:defRPr sz="32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de-AT" kern="0" dirty="0"/>
              <a:t>Input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080ADA1-7024-3D37-747E-1EA1BE645442}"/>
              </a:ext>
            </a:extLst>
          </p:cNvPr>
          <p:cNvSpPr txBox="1">
            <a:spLocks/>
          </p:cNvSpPr>
          <p:nvPr/>
        </p:nvSpPr>
        <p:spPr bwMode="auto">
          <a:xfrm>
            <a:off x="154560" y="2068473"/>
            <a:ext cx="2563542" cy="576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21944" tIns="60972" rIns="121944" bIns="60972" numCol="1" anchor="t" anchorCtr="0" compatLnSpc="1">
            <a:prstTxWarp prst="textNoShape">
              <a:avLst/>
            </a:prstTxWarp>
          </a:bodyPr>
          <a:lstStyle>
            <a:lvl1pPr marL="357188" indent="-3571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65000"/>
              <a:buFontTx/>
              <a:buBlip>
                <a:blip r:embed="rId4"/>
              </a:buBlip>
              <a:defRPr sz="3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898525" indent="-35877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55000"/>
              <a:buFontTx/>
              <a:buBlip>
                <a:blip r:embed="rId4"/>
              </a:buBlip>
              <a:defRPr sz="3000">
                <a:solidFill>
                  <a:schemeClr val="tx1"/>
                </a:solidFill>
                <a:latin typeface="Calibri" pitchFamily="34" charset="0"/>
              </a:defRPr>
            </a:lvl2pPr>
            <a:lvl3pPr marL="1435100" indent="-35877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50000"/>
              <a:buFontTx/>
              <a:buBlip>
                <a:blip r:embed="rId4"/>
              </a:buBlip>
              <a:defRPr sz="2800" b="0" baseline="0">
                <a:solidFill>
                  <a:schemeClr val="tx1"/>
                </a:solidFill>
                <a:latin typeface="Calibri" pitchFamily="34" charset="0"/>
              </a:defRPr>
            </a:lvl3pPr>
            <a:lvl4pPr marL="1438275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65000"/>
              <a:buFont typeface="Arial" charset="0"/>
              <a:buNone/>
              <a:defRPr sz="2500">
                <a:solidFill>
                  <a:schemeClr val="tx1"/>
                </a:solidFill>
                <a:latin typeface="Calibri" pitchFamily="34" charset="0"/>
              </a:defRPr>
            </a:lvl4pPr>
            <a:lvl5pPr marL="1793875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65000"/>
              <a:buFont typeface="Arial" charset="0"/>
              <a:buNone/>
              <a:defRPr sz="2200">
                <a:solidFill>
                  <a:schemeClr val="tx1"/>
                </a:solidFill>
                <a:latin typeface="Calibri" pitchFamily="34" charset="0"/>
              </a:defRPr>
            </a:lvl5pPr>
            <a:lvl6pPr marL="3596937" indent="-357789" algn="l" rtl="0" fontAlgn="base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65000"/>
              <a:buFont typeface="Arial" charset="0"/>
              <a:buBlip>
                <a:blip r:embed="rId5"/>
              </a:buBlip>
              <a:defRPr sz="3200">
                <a:solidFill>
                  <a:schemeClr val="tx1"/>
                </a:solidFill>
                <a:latin typeface="+mn-lt"/>
              </a:defRPr>
            </a:lvl6pPr>
            <a:lvl7pPr marL="4206658" indent="-357789" algn="l" rtl="0" fontAlgn="base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65000"/>
              <a:buFont typeface="Arial" charset="0"/>
              <a:buBlip>
                <a:blip r:embed="rId5"/>
              </a:buBlip>
              <a:defRPr sz="3200">
                <a:solidFill>
                  <a:schemeClr val="tx1"/>
                </a:solidFill>
                <a:latin typeface="+mn-lt"/>
              </a:defRPr>
            </a:lvl7pPr>
            <a:lvl8pPr marL="4816380" indent="-357789" algn="l" rtl="0" fontAlgn="base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65000"/>
              <a:buFont typeface="Arial" charset="0"/>
              <a:buBlip>
                <a:blip r:embed="rId5"/>
              </a:buBlip>
              <a:defRPr sz="3200">
                <a:solidFill>
                  <a:schemeClr val="tx1"/>
                </a:solidFill>
                <a:latin typeface="+mn-lt"/>
              </a:defRPr>
            </a:lvl8pPr>
            <a:lvl9pPr marL="5426102" indent="-357789" algn="l" rtl="0" fontAlgn="base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65000"/>
              <a:buFont typeface="Arial" charset="0"/>
              <a:buBlip>
                <a:blip r:embed="rId5"/>
              </a:buBlip>
              <a:defRPr sz="32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de-AT" sz="2800" kern="0" dirty="0"/>
              <a:t>Points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9E978C8-EA4A-9B62-FBB4-15FAD534CAD3}"/>
              </a:ext>
            </a:extLst>
          </p:cNvPr>
          <p:cNvSpPr txBox="1">
            <a:spLocks/>
          </p:cNvSpPr>
          <p:nvPr/>
        </p:nvSpPr>
        <p:spPr bwMode="auto">
          <a:xfrm>
            <a:off x="154559" y="2499039"/>
            <a:ext cx="2842335" cy="576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21944" tIns="60972" rIns="121944" bIns="60972" numCol="1" anchor="t" anchorCtr="0" compatLnSpc="1">
            <a:prstTxWarp prst="textNoShape">
              <a:avLst/>
            </a:prstTxWarp>
          </a:bodyPr>
          <a:lstStyle>
            <a:lvl1pPr marL="357188" indent="-3571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65000"/>
              <a:buFontTx/>
              <a:buBlip>
                <a:blip r:embed="rId4"/>
              </a:buBlip>
              <a:defRPr sz="3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898525" indent="-35877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55000"/>
              <a:buFontTx/>
              <a:buBlip>
                <a:blip r:embed="rId4"/>
              </a:buBlip>
              <a:defRPr sz="3000">
                <a:solidFill>
                  <a:schemeClr val="tx1"/>
                </a:solidFill>
                <a:latin typeface="Calibri" pitchFamily="34" charset="0"/>
              </a:defRPr>
            </a:lvl2pPr>
            <a:lvl3pPr marL="1435100" indent="-35877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50000"/>
              <a:buFontTx/>
              <a:buBlip>
                <a:blip r:embed="rId4"/>
              </a:buBlip>
              <a:defRPr sz="2800" b="0" baseline="0">
                <a:solidFill>
                  <a:schemeClr val="tx1"/>
                </a:solidFill>
                <a:latin typeface="Calibri" pitchFamily="34" charset="0"/>
              </a:defRPr>
            </a:lvl3pPr>
            <a:lvl4pPr marL="1438275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65000"/>
              <a:buFont typeface="Arial" charset="0"/>
              <a:buNone/>
              <a:defRPr sz="2500">
                <a:solidFill>
                  <a:schemeClr val="tx1"/>
                </a:solidFill>
                <a:latin typeface="Calibri" pitchFamily="34" charset="0"/>
              </a:defRPr>
            </a:lvl4pPr>
            <a:lvl5pPr marL="1793875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65000"/>
              <a:buFont typeface="Arial" charset="0"/>
              <a:buNone/>
              <a:defRPr sz="2200">
                <a:solidFill>
                  <a:schemeClr val="tx1"/>
                </a:solidFill>
                <a:latin typeface="Calibri" pitchFamily="34" charset="0"/>
              </a:defRPr>
            </a:lvl5pPr>
            <a:lvl6pPr marL="3596937" indent="-357789" algn="l" rtl="0" fontAlgn="base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65000"/>
              <a:buFont typeface="Arial" charset="0"/>
              <a:buBlip>
                <a:blip r:embed="rId5"/>
              </a:buBlip>
              <a:defRPr sz="3200">
                <a:solidFill>
                  <a:schemeClr val="tx1"/>
                </a:solidFill>
                <a:latin typeface="+mn-lt"/>
              </a:defRPr>
            </a:lvl6pPr>
            <a:lvl7pPr marL="4206658" indent="-357789" algn="l" rtl="0" fontAlgn="base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65000"/>
              <a:buFont typeface="Arial" charset="0"/>
              <a:buBlip>
                <a:blip r:embed="rId5"/>
              </a:buBlip>
              <a:defRPr sz="3200">
                <a:solidFill>
                  <a:schemeClr val="tx1"/>
                </a:solidFill>
                <a:latin typeface="+mn-lt"/>
              </a:defRPr>
            </a:lvl7pPr>
            <a:lvl8pPr marL="4816380" indent="-357789" algn="l" rtl="0" fontAlgn="base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65000"/>
              <a:buFont typeface="Arial" charset="0"/>
              <a:buBlip>
                <a:blip r:embed="rId5"/>
              </a:buBlip>
              <a:defRPr sz="3200">
                <a:solidFill>
                  <a:schemeClr val="tx1"/>
                </a:solidFill>
                <a:latin typeface="+mn-lt"/>
              </a:defRPr>
            </a:lvl8pPr>
            <a:lvl9pPr marL="5426102" indent="-357789" algn="l" rtl="0" fontAlgn="base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65000"/>
              <a:buFont typeface="Arial" charset="0"/>
              <a:buBlip>
                <a:blip r:embed="rId5"/>
              </a:buBlip>
              <a:defRPr sz="32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de-AT" sz="2800" kern="0" dirty="0"/>
              <a:t>Line </a:t>
            </a:r>
            <a:r>
              <a:rPr lang="de-AT" sz="2800" kern="0" dirty="0" err="1"/>
              <a:t>segments</a:t>
            </a:r>
            <a:endParaRPr lang="de-AT" sz="2800" kern="0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8FE7EF17-5D8E-BC68-6DE2-B3405ADFDF91}"/>
              </a:ext>
            </a:extLst>
          </p:cNvPr>
          <p:cNvSpPr txBox="1">
            <a:spLocks/>
          </p:cNvSpPr>
          <p:nvPr/>
        </p:nvSpPr>
        <p:spPr bwMode="auto">
          <a:xfrm>
            <a:off x="9479300" y="1780441"/>
            <a:ext cx="2923038" cy="576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21944" tIns="60972" rIns="121944" bIns="60972" numCol="1" anchor="t" anchorCtr="0" compatLnSpc="1">
            <a:prstTxWarp prst="textNoShape">
              <a:avLst/>
            </a:prstTxWarp>
          </a:bodyPr>
          <a:lstStyle>
            <a:lvl1pPr marL="357188" indent="-3571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65000"/>
              <a:buFontTx/>
              <a:buBlip>
                <a:blip r:embed="rId4"/>
              </a:buBlip>
              <a:defRPr sz="3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898525" indent="-35877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55000"/>
              <a:buFontTx/>
              <a:buBlip>
                <a:blip r:embed="rId4"/>
              </a:buBlip>
              <a:defRPr sz="3000">
                <a:solidFill>
                  <a:schemeClr val="tx1"/>
                </a:solidFill>
                <a:latin typeface="Calibri" pitchFamily="34" charset="0"/>
              </a:defRPr>
            </a:lvl2pPr>
            <a:lvl3pPr marL="1435100" indent="-35877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50000"/>
              <a:buFontTx/>
              <a:buBlip>
                <a:blip r:embed="rId4"/>
              </a:buBlip>
              <a:defRPr sz="2800" b="0" baseline="0">
                <a:solidFill>
                  <a:schemeClr val="tx1"/>
                </a:solidFill>
                <a:latin typeface="Calibri" pitchFamily="34" charset="0"/>
              </a:defRPr>
            </a:lvl3pPr>
            <a:lvl4pPr marL="1438275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65000"/>
              <a:buFont typeface="Arial" charset="0"/>
              <a:buNone/>
              <a:defRPr sz="2500">
                <a:solidFill>
                  <a:schemeClr val="tx1"/>
                </a:solidFill>
                <a:latin typeface="Calibri" pitchFamily="34" charset="0"/>
              </a:defRPr>
            </a:lvl4pPr>
            <a:lvl5pPr marL="1793875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65000"/>
              <a:buFont typeface="Arial" charset="0"/>
              <a:buNone/>
              <a:defRPr sz="2200">
                <a:solidFill>
                  <a:schemeClr val="tx1"/>
                </a:solidFill>
                <a:latin typeface="Calibri" pitchFamily="34" charset="0"/>
              </a:defRPr>
            </a:lvl5pPr>
            <a:lvl6pPr marL="3596937" indent="-357789" algn="l" rtl="0" fontAlgn="base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65000"/>
              <a:buFont typeface="Arial" charset="0"/>
              <a:buBlip>
                <a:blip r:embed="rId5"/>
              </a:buBlip>
              <a:defRPr sz="3200">
                <a:solidFill>
                  <a:schemeClr val="tx1"/>
                </a:solidFill>
                <a:latin typeface="+mn-lt"/>
              </a:defRPr>
            </a:lvl6pPr>
            <a:lvl7pPr marL="4206658" indent="-357789" algn="l" rtl="0" fontAlgn="base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65000"/>
              <a:buFont typeface="Arial" charset="0"/>
              <a:buBlip>
                <a:blip r:embed="rId5"/>
              </a:buBlip>
              <a:defRPr sz="3200">
                <a:solidFill>
                  <a:schemeClr val="tx1"/>
                </a:solidFill>
                <a:latin typeface="+mn-lt"/>
              </a:defRPr>
            </a:lvl7pPr>
            <a:lvl8pPr marL="4816380" indent="-357789" algn="l" rtl="0" fontAlgn="base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65000"/>
              <a:buFont typeface="Arial" charset="0"/>
              <a:buBlip>
                <a:blip r:embed="rId5"/>
              </a:buBlip>
              <a:defRPr sz="3200">
                <a:solidFill>
                  <a:schemeClr val="tx1"/>
                </a:solidFill>
                <a:latin typeface="+mn-lt"/>
              </a:defRPr>
            </a:lvl8pPr>
            <a:lvl9pPr marL="5426102" indent="-357789" algn="l" rtl="0" fontAlgn="base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65000"/>
              <a:buFont typeface="Arial" charset="0"/>
              <a:buBlip>
                <a:blip r:embed="rId5"/>
              </a:buBlip>
              <a:defRPr sz="32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de-AT" kern="0" dirty="0" err="1"/>
              <a:t>Constrained</a:t>
            </a:r>
            <a:r>
              <a:rPr lang="de-AT" kern="0" dirty="0"/>
              <a:t> DT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76B92B28-4403-9158-332D-65C0C200C4AF}"/>
              </a:ext>
            </a:extLst>
          </p:cNvPr>
          <p:cNvSpPr/>
          <p:nvPr/>
        </p:nvSpPr>
        <p:spPr bwMode="auto">
          <a:xfrm rot="10800000">
            <a:off x="8885156" y="1917626"/>
            <a:ext cx="626247" cy="301695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 w="28575" cap="flat" cmpd="sng" algn="ctr">
            <a:solidFill>
              <a:schemeClr val="accent5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D4273315-4A5C-32E3-DF69-09C533B9637E}"/>
              </a:ext>
            </a:extLst>
          </p:cNvPr>
          <p:cNvSpPr txBox="1">
            <a:spLocks/>
          </p:cNvSpPr>
          <p:nvPr/>
        </p:nvSpPr>
        <p:spPr bwMode="auto">
          <a:xfrm>
            <a:off x="0" y="4941962"/>
            <a:ext cx="2923038" cy="576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21944" tIns="60972" rIns="121944" bIns="60972" numCol="1" anchor="t" anchorCtr="0" compatLnSpc="1">
            <a:prstTxWarp prst="textNoShape">
              <a:avLst/>
            </a:prstTxWarp>
          </a:bodyPr>
          <a:lstStyle>
            <a:lvl1pPr marL="357188" indent="-3571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65000"/>
              <a:buFontTx/>
              <a:buBlip>
                <a:blip r:embed="rId4"/>
              </a:buBlip>
              <a:defRPr sz="3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898525" indent="-35877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55000"/>
              <a:buFontTx/>
              <a:buBlip>
                <a:blip r:embed="rId4"/>
              </a:buBlip>
              <a:defRPr sz="3000">
                <a:solidFill>
                  <a:schemeClr val="tx1"/>
                </a:solidFill>
                <a:latin typeface="Calibri" pitchFamily="34" charset="0"/>
              </a:defRPr>
            </a:lvl2pPr>
            <a:lvl3pPr marL="1435100" indent="-35877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50000"/>
              <a:buFontTx/>
              <a:buBlip>
                <a:blip r:embed="rId4"/>
              </a:buBlip>
              <a:defRPr sz="2800" b="0" baseline="0">
                <a:solidFill>
                  <a:schemeClr val="tx1"/>
                </a:solidFill>
                <a:latin typeface="Calibri" pitchFamily="34" charset="0"/>
              </a:defRPr>
            </a:lvl3pPr>
            <a:lvl4pPr marL="1438275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65000"/>
              <a:buFont typeface="Arial" charset="0"/>
              <a:buNone/>
              <a:defRPr sz="2500">
                <a:solidFill>
                  <a:schemeClr val="tx1"/>
                </a:solidFill>
                <a:latin typeface="Calibri" pitchFamily="34" charset="0"/>
              </a:defRPr>
            </a:lvl4pPr>
            <a:lvl5pPr marL="1793875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65000"/>
              <a:buFont typeface="Arial" charset="0"/>
              <a:buNone/>
              <a:defRPr sz="2200">
                <a:solidFill>
                  <a:schemeClr val="tx1"/>
                </a:solidFill>
                <a:latin typeface="Calibri" pitchFamily="34" charset="0"/>
              </a:defRPr>
            </a:lvl5pPr>
            <a:lvl6pPr marL="3596937" indent="-357789" algn="l" rtl="0" fontAlgn="base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65000"/>
              <a:buFont typeface="Arial" charset="0"/>
              <a:buBlip>
                <a:blip r:embed="rId5"/>
              </a:buBlip>
              <a:defRPr sz="3200">
                <a:solidFill>
                  <a:schemeClr val="tx1"/>
                </a:solidFill>
                <a:latin typeface="+mn-lt"/>
              </a:defRPr>
            </a:lvl6pPr>
            <a:lvl7pPr marL="4206658" indent="-357789" algn="l" rtl="0" fontAlgn="base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65000"/>
              <a:buFont typeface="Arial" charset="0"/>
              <a:buBlip>
                <a:blip r:embed="rId5"/>
              </a:buBlip>
              <a:defRPr sz="3200">
                <a:solidFill>
                  <a:schemeClr val="tx1"/>
                </a:solidFill>
                <a:latin typeface="+mn-lt"/>
              </a:defRPr>
            </a:lvl7pPr>
            <a:lvl8pPr marL="4816380" indent="-357789" algn="l" rtl="0" fontAlgn="base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65000"/>
              <a:buFont typeface="Arial" charset="0"/>
              <a:buBlip>
                <a:blip r:embed="rId5"/>
              </a:buBlip>
              <a:defRPr sz="3200">
                <a:solidFill>
                  <a:schemeClr val="tx1"/>
                </a:solidFill>
                <a:latin typeface="+mn-lt"/>
              </a:defRPr>
            </a:lvl8pPr>
            <a:lvl9pPr marL="5426102" indent="-357789" algn="l" rtl="0" fontAlgn="base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65000"/>
              <a:buFont typeface="Arial" charset="0"/>
              <a:buBlip>
                <a:blip r:embed="rId5"/>
              </a:buBlip>
              <a:defRPr sz="32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de-AT" kern="0" dirty="0" err="1"/>
              <a:t>Conforming</a:t>
            </a:r>
            <a:r>
              <a:rPr lang="de-AT" kern="0" dirty="0"/>
              <a:t> DT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89459EF9-B7F4-09C7-12F6-1D482C62F540}"/>
              </a:ext>
            </a:extLst>
          </p:cNvPr>
          <p:cNvSpPr/>
          <p:nvPr/>
        </p:nvSpPr>
        <p:spPr bwMode="auto">
          <a:xfrm>
            <a:off x="2649600" y="5079146"/>
            <a:ext cx="626247" cy="301695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 w="28575" cap="flat" cmpd="sng" algn="ctr">
            <a:solidFill>
              <a:schemeClr val="accent5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23CEF272-120C-055B-5929-92FBE18D07DB}"/>
              </a:ext>
            </a:extLst>
          </p:cNvPr>
          <p:cNvSpPr txBox="1">
            <a:spLocks/>
          </p:cNvSpPr>
          <p:nvPr/>
        </p:nvSpPr>
        <p:spPr bwMode="auto">
          <a:xfrm>
            <a:off x="9511403" y="4949062"/>
            <a:ext cx="2923038" cy="1001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21944" tIns="60972" rIns="121944" bIns="60972" numCol="1" anchor="t" anchorCtr="0" compatLnSpc="1">
            <a:prstTxWarp prst="textNoShape">
              <a:avLst/>
            </a:prstTxWarp>
          </a:bodyPr>
          <a:lstStyle>
            <a:lvl1pPr marL="357188" indent="-3571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65000"/>
              <a:buFontTx/>
              <a:buBlip>
                <a:blip r:embed="rId4"/>
              </a:buBlip>
              <a:defRPr sz="3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898525" indent="-35877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55000"/>
              <a:buFontTx/>
              <a:buBlip>
                <a:blip r:embed="rId4"/>
              </a:buBlip>
              <a:defRPr sz="3000">
                <a:solidFill>
                  <a:schemeClr val="tx1"/>
                </a:solidFill>
                <a:latin typeface="Calibri" pitchFamily="34" charset="0"/>
              </a:defRPr>
            </a:lvl2pPr>
            <a:lvl3pPr marL="1435100" indent="-35877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50000"/>
              <a:buFontTx/>
              <a:buBlip>
                <a:blip r:embed="rId4"/>
              </a:buBlip>
              <a:defRPr sz="2800" b="0" baseline="0">
                <a:solidFill>
                  <a:schemeClr val="tx1"/>
                </a:solidFill>
                <a:latin typeface="Calibri" pitchFamily="34" charset="0"/>
              </a:defRPr>
            </a:lvl3pPr>
            <a:lvl4pPr marL="1438275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65000"/>
              <a:buFont typeface="Arial" charset="0"/>
              <a:buNone/>
              <a:defRPr sz="2500">
                <a:solidFill>
                  <a:schemeClr val="tx1"/>
                </a:solidFill>
                <a:latin typeface="Calibri" pitchFamily="34" charset="0"/>
              </a:defRPr>
            </a:lvl4pPr>
            <a:lvl5pPr marL="1793875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65000"/>
              <a:buFont typeface="Arial" charset="0"/>
              <a:buNone/>
              <a:defRPr sz="2200">
                <a:solidFill>
                  <a:schemeClr val="tx1"/>
                </a:solidFill>
                <a:latin typeface="Calibri" pitchFamily="34" charset="0"/>
              </a:defRPr>
            </a:lvl5pPr>
            <a:lvl6pPr marL="3596937" indent="-357789" algn="l" rtl="0" fontAlgn="base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65000"/>
              <a:buFont typeface="Arial" charset="0"/>
              <a:buBlip>
                <a:blip r:embed="rId5"/>
              </a:buBlip>
              <a:defRPr sz="3200">
                <a:solidFill>
                  <a:schemeClr val="tx1"/>
                </a:solidFill>
                <a:latin typeface="+mn-lt"/>
              </a:defRPr>
            </a:lvl6pPr>
            <a:lvl7pPr marL="4206658" indent="-357789" algn="l" rtl="0" fontAlgn="base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65000"/>
              <a:buFont typeface="Arial" charset="0"/>
              <a:buBlip>
                <a:blip r:embed="rId5"/>
              </a:buBlip>
              <a:defRPr sz="3200">
                <a:solidFill>
                  <a:schemeClr val="tx1"/>
                </a:solidFill>
                <a:latin typeface="+mn-lt"/>
              </a:defRPr>
            </a:lvl7pPr>
            <a:lvl8pPr marL="4816380" indent="-357789" algn="l" rtl="0" fontAlgn="base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65000"/>
              <a:buFont typeface="Arial" charset="0"/>
              <a:buBlip>
                <a:blip r:embed="rId5"/>
              </a:buBlip>
              <a:defRPr sz="3200">
                <a:solidFill>
                  <a:schemeClr val="tx1"/>
                </a:solidFill>
                <a:latin typeface="+mn-lt"/>
              </a:defRPr>
            </a:lvl8pPr>
            <a:lvl9pPr marL="5426102" indent="-357789" algn="l" rtl="0" fontAlgn="base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65000"/>
              <a:buFont typeface="Arial" charset="0"/>
              <a:buBlip>
                <a:blip r:embed="rId5"/>
              </a:buBlip>
              <a:defRPr sz="32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de-AT" kern="0" dirty="0" err="1"/>
              <a:t>Constrained</a:t>
            </a:r>
            <a:r>
              <a:rPr lang="de-AT" kern="0" dirty="0"/>
              <a:t> </a:t>
            </a:r>
            <a:r>
              <a:rPr lang="de-AT" kern="0" dirty="0" err="1"/>
              <a:t>conforming</a:t>
            </a:r>
            <a:r>
              <a:rPr lang="de-AT" kern="0" dirty="0"/>
              <a:t> DT</a:t>
            </a: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0F2EB452-970C-8837-91F0-E701A1DF9671}"/>
              </a:ext>
            </a:extLst>
          </p:cNvPr>
          <p:cNvSpPr/>
          <p:nvPr/>
        </p:nvSpPr>
        <p:spPr bwMode="auto">
          <a:xfrm rot="10800000">
            <a:off x="8919329" y="5079145"/>
            <a:ext cx="626247" cy="301695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 w="28575" cap="flat" cmpd="sng" algn="ctr">
            <a:solidFill>
              <a:schemeClr val="accent5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7806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6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7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9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1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2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/>
      <p:bldP spid="11" grpId="0"/>
      <p:bldP spid="12" grpId="0"/>
      <p:bldP spid="13" grpId="0"/>
      <p:bldP spid="14" grpId="0" animBg="1"/>
      <p:bldP spid="15" grpId="0"/>
      <p:bldP spid="16" grpId="0" animBg="1"/>
      <p:bldP spid="17" grpId="0"/>
      <p:bldP spid="1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a tetrahedralization?</a:t>
            </a:r>
          </a:p>
        </p:txBody>
      </p:sp>
      <p:pic>
        <p:nvPicPr>
          <p:cNvPr id="6" name="bunny_tetrahedralize">
            <a:hlinkClick r:id="" action="ppaction://media"/>
            <a:extLst>
              <a:ext uri="{FF2B5EF4-FFF2-40B4-BE49-F238E27FC236}">
                <a16:creationId xmlns:a16="http://schemas.microsoft.com/office/drawing/2014/main" id="{B9E78C27-973E-5E28-5A7F-26B7C8B2C5F9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855212" y="2349674"/>
            <a:ext cx="3910386" cy="2933215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Saip Can Hasbay, How I Learned to Stop Worrying and Love Triangulations</a:t>
            </a:r>
            <a:endParaRPr lang="de-AT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5</a:t>
            </a:fld>
            <a:endParaRPr lang="de-AT" dirty="0"/>
          </a:p>
        </p:txBody>
      </p:sp>
      <p:pic>
        <p:nvPicPr>
          <p:cNvPr id="8" name="Picture 7" descr="A green wireframe of a rabbit">
            <a:extLst>
              <a:ext uri="{FF2B5EF4-FFF2-40B4-BE49-F238E27FC236}">
                <a16:creationId xmlns:a16="http://schemas.microsoft.com/office/drawing/2014/main" id="{84069975-A291-D858-63A1-3490BC0314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59722" y="2058339"/>
            <a:ext cx="3275729" cy="3275729"/>
          </a:xfrm>
          <a:prstGeom prst="rect">
            <a:avLst/>
          </a:prstGeom>
        </p:spPr>
      </p:pic>
      <p:pic>
        <p:nvPicPr>
          <p:cNvPr id="12" name="Picture 11" descr="A green bunny statue on a black disc&#10;&#10;Description automatically generated">
            <a:extLst>
              <a:ext uri="{FF2B5EF4-FFF2-40B4-BE49-F238E27FC236}">
                <a16:creationId xmlns:a16="http://schemas.microsoft.com/office/drawing/2014/main" id="{3A62C4EF-294F-BB9D-6E51-28BF6277927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9577" y="2007160"/>
            <a:ext cx="3275729" cy="3275729"/>
          </a:xfrm>
          <a:prstGeom prst="rect">
            <a:avLst/>
          </a:prstGeom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455671D2-D100-0BAC-9F86-1574F41AEEE1}"/>
              </a:ext>
            </a:extLst>
          </p:cNvPr>
          <p:cNvSpPr/>
          <p:nvPr/>
        </p:nvSpPr>
        <p:spPr bwMode="auto">
          <a:xfrm>
            <a:off x="3895256" y="3670795"/>
            <a:ext cx="576064" cy="301695"/>
          </a:xfrm>
          <a:prstGeom prst="rightArrow">
            <a:avLst/>
          </a:prstGeom>
          <a:solidFill>
            <a:schemeClr val="tx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AT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3F01655D-0F75-5C83-8660-A3E064B97B66}"/>
              </a:ext>
            </a:extLst>
          </p:cNvPr>
          <p:cNvSpPr/>
          <p:nvPr/>
        </p:nvSpPr>
        <p:spPr bwMode="auto">
          <a:xfrm>
            <a:off x="7435824" y="3645024"/>
            <a:ext cx="576064" cy="301695"/>
          </a:xfrm>
          <a:prstGeom prst="rightArrow">
            <a:avLst/>
          </a:prstGeom>
          <a:solidFill>
            <a:schemeClr val="tx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AT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9B8A62E-614A-E228-37D9-3F06B294BC19}"/>
              </a:ext>
            </a:extLst>
          </p:cNvPr>
          <p:cNvSpPr txBox="1"/>
          <p:nvPr/>
        </p:nvSpPr>
        <p:spPr>
          <a:xfrm>
            <a:off x="429577" y="5374943"/>
            <a:ext cx="28595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Calibri" panose="020F0502020204030204" pitchFamily="34" charset="0"/>
              </a:rPr>
              <a:t>A bunny found in</a:t>
            </a:r>
            <a:r>
              <a:rPr lang="de-AT" sz="2000" dirty="0">
                <a:latin typeface="Calibri" panose="020F0502020204030204" pitchFamily="34" charset="0"/>
              </a:rPr>
              <a:t> </a:t>
            </a:r>
            <a:r>
              <a:rPr lang="de-AT" sz="2000" dirty="0" err="1">
                <a:latin typeface="Calibri" panose="020F0502020204030204" pitchFamily="34" charset="0"/>
              </a:rPr>
              <a:t>the</a:t>
            </a:r>
            <a:r>
              <a:rPr lang="de-AT" sz="2000" dirty="0">
                <a:latin typeface="Calibri" panose="020F0502020204030204" pitchFamily="34" charset="0"/>
              </a:rPr>
              <a:t> </a:t>
            </a:r>
            <a:r>
              <a:rPr lang="de-AT" sz="2000" i="1" dirty="0">
                <a:latin typeface="Calibri" panose="020F0502020204030204" pitchFamily="34" charset="0"/>
              </a:rPr>
              <a:t>wild</a:t>
            </a:r>
            <a:endParaRPr lang="en-US" sz="2000" i="1" dirty="0">
              <a:latin typeface="Calibri" panose="020F050202020403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B499A0C-B65F-BAA2-B987-697DF0866B9A}"/>
              </a:ext>
            </a:extLst>
          </p:cNvPr>
          <p:cNvSpPr txBox="1"/>
          <p:nvPr/>
        </p:nvSpPr>
        <p:spPr>
          <a:xfrm>
            <a:off x="4731533" y="5405721"/>
            <a:ext cx="27321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latin typeface="Calibri" panose="020F0502020204030204" pitchFamily="34" charset="0"/>
              </a:rPr>
              <a:t>Surface Representation</a:t>
            </a:r>
            <a:endParaRPr lang="en-US" sz="1800" i="1" dirty="0">
              <a:latin typeface="Calibri" panose="020F050202020403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E4370EF-C638-6611-5E6D-8DAE4DB4B142}"/>
              </a:ext>
            </a:extLst>
          </p:cNvPr>
          <p:cNvSpPr txBox="1"/>
          <p:nvPr/>
        </p:nvSpPr>
        <p:spPr>
          <a:xfrm>
            <a:off x="8329835" y="5407386"/>
            <a:ext cx="27321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latin typeface="Calibri" panose="020F0502020204030204" pitchFamily="34" charset="0"/>
              </a:rPr>
              <a:t>Volumetric Representation</a:t>
            </a:r>
            <a:endParaRPr lang="en-US" sz="1800" i="1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989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37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But… Why?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Saip Can Hasbay, How I Learned to Stop Worrying and Love Triangulations</a:t>
            </a:r>
            <a:endParaRPr lang="de-AT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6</a:t>
            </a:fld>
            <a:endParaRPr lang="de-AT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8D6B27E-9CE0-5A9E-1990-09A644BFABA1}"/>
              </a:ext>
            </a:extLst>
          </p:cNvPr>
          <p:cNvSpPr txBox="1"/>
          <p:nvPr/>
        </p:nvSpPr>
        <p:spPr>
          <a:xfrm>
            <a:off x="6169595" y="6075624"/>
            <a:ext cx="518457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</a:rPr>
              <a:t>Taken from Fast tetrahedral meshing in the wild</a:t>
            </a:r>
          </a:p>
          <a:p>
            <a:pPr algn="ctr"/>
            <a:r>
              <a:rPr lang="en-US" sz="1800" dirty="0">
                <a:latin typeface="Calibri" panose="020F0502020204030204" pitchFamily="34" charset="0"/>
              </a:rPr>
              <a:t> Hu et al. 2020, SIGGRAPH 2020</a:t>
            </a:r>
            <a:endParaRPr lang="en-US" sz="1800" i="1" dirty="0">
              <a:latin typeface="Calibri" panose="020F0502020204030204" pitchFamily="34" charset="0"/>
            </a:endParaRPr>
          </a:p>
        </p:txBody>
      </p:sp>
      <p:pic>
        <p:nvPicPr>
          <p:cNvPr id="16" name="hu_physical_simulation_cropped_2">
            <a:hlinkClick r:id="" action="ppaction://media"/>
            <a:extLst>
              <a:ext uri="{FF2B5EF4-FFF2-40B4-BE49-F238E27FC236}">
                <a16:creationId xmlns:a16="http://schemas.microsoft.com/office/drawing/2014/main" id="{D40D880F-CDBC-7739-351A-C8E368DF8AF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73051" y="1773610"/>
            <a:ext cx="9434221" cy="4302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787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33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Difficulties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Saip Can Hasbay, How I Learned to Stop Worrying and Love Triangulations</a:t>
            </a:r>
            <a:endParaRPr lang="de-AT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7</a:t>
            </a:fld>
            <a:endParaRPr lang="de-AT" dirty="0"/>
          </a:p>
        </p:txBody>
      </p:sp>
      <p:pic>
        <p:nvPicPr>
          <p:cNvPr id="6" name="Picture 5" descr="A green wireframe of a rabbit">
            <a:extLst>
              <a:ext uri="{FF2B5EF4-FFF2-40B4-BE49-F238E27FC236}">
                <a16:creationId xmlns:a16="http://schemas.microsoft.com/office/drawing/2014/main" id="{3CDF9CDD-316B-4384-BB9C-A92AE8CA3B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004" y="2133650"/>
            <a:ext cx="3275729" cy="3275729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3504C0F5-5555-E429-CBEE-475105939CF0}"/>
              </a:ext>
            </a:extLst>
          </p:cNvPr>
          <p:cNvSpPr/>
          <p:nvPr/>
        </p:nvSpPr>
        <p:spPr bwMode="auto">
          <a:xfrm>
            <a:off x="3001243" y="2218126"/>
            <a:ext cx="4680520" cy="203556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 w="28575" cap="flat" cmpd="sng" algn="ctr">
            <a:solidFill>
              <a:schemeClr val="accent5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AT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C8614843-3966-E221-2962-1B4B6C1D6454}"/>
              </a:ext>
            </a:extLst>
          </p:cNvPr>
          <p:cNvSpPr/>
          <p:nvPr/>
        </p:nvSpPr>
        <p:spPr bwMode="auto">
          <a:xfrm rot="664148">
            <a:off x="2345920" y="3332076"/>
            <a:ext cx="2620462" cy="228723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 w="28575" cap="flat" cmpd="sng" algn="ctr">
            <a:solidFill>
              <a:schemeClr val="accent5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AT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0" name="Picture 9" descr="A green triangular object with black lines&#10;&#10;Description automatically generated">
            <a:extLst>
              <a:ext uri="{FF2B5EF4-FFF2-40B4-BE49-F238E27FC236}">
                <a16:creationId xmlns:a16="http://schemas.microsoft.com/office/drawing/2014/main" id="{D17F9ED5-6D57-1B77-2182-B0555C68B3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65780" y="1043938"/>
            <a:ext cx="2636407" cy="2636407"/>
          </a:xfrm>
          <a:prstGeom prst="rect">
            <a:avLst/>
          </a:prstGeom>
        </p:spPr>
      </p:pic>
      <p:pic>
        <p:nvPicPr>
          <p:cNvPr id="12" name="Picture 11" descr="A green and black triangular pattern&#10;&#10;Description automatically generated with medium confidence">
            <a:extLst>
              <a:ext uri="{FF2B5EF4-FFF2-40B4-BE49-F238E27FC236}">
                <a16:creationId xmlns:a16="http://schemas.microsoft.com/office/drawing/2014/main" id="{28364316-3C89-F03E-C286-405CC97CC3D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12140" y="3771596"/>
            <a:ext cx="2402339" cy="2402339"/>
          </a:xfrm>
          <a:prstGeom prst="rect">
            <a:avLst/>
          </a:prstGeom>
        </p:spPr>
      </p:pic>
      <p:pic>
        <p:nvPicPr>
          <p:cNvPr id="13" name="hu_problems">
            <a:hlinkClick r:id="" action="ppaction://media"/>
            <a:extLst>
              <a:ext uri="{FF2B5EF4-FFF2-40B4-BE49-F238E27FC236}">
                <a16:creationId xmlns:a16="http://schemas.microsoft.com/office/drawing/2014/main" id="{A0A87549-814D-F997-4C01-22470C0017C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336947" y="1173903"/>
            <a:ext cx="10772947" cy="505709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4BD0336-FA72-5F48-9D6D-5A51C690A4EA}"/>
              </a:ext>
            </a:extLst>
          </p:cNvPr>
          <p:cNvSpPr txBox="1"/>
          <p:nvPr/>
        </p:nvSpPr>
        <p:spPr>
          <a:xfrm>
            <a:off x="7660715" y="6304405"/>
            <a:ext cx="41804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 err="1">
                <a:latin typeface="Calibri" panose="020F0502020204030204" pitchFamily="34" charset="0"/>
              </a:rPr>
              <a:t>TetWild</a:t>
            </a:r>
            <a:r>
              <a:rPr lang="en-US" sz="1800" dirty="0">
                <a:latin typeface="Calibri" panose="020F0502020204030204" pitchFamily="34" charset="0"/>
              </a:rPr>
              <a:t> Hu et al. 2018, SIGGRAPH 2018</a:t>
            </a:r>
            <a:endParaRPr lang="en-US" sz="1800" i="1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9494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17000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31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  <p:bldLst>
      <p:bldP spid="7" grpId="0" animBg="1"/>
      <p:bldP spid="8" grpId="0" animBg="1"/>
      <p:bldP spid="1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F89D40-760B-EC46-A627-BCC89BE0F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there a robust method?</a:t>
            </a:r>
            <a:endParaRPr lang="de-AT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9545EB-7447-4335-125C-E594594EC15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Saip Can Hasbay, How I Learned to Stop Worrying and Love Triangulations</a:t>
            </a:r>
            <a:endParaRPr lang="de-A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219CAC-134B-AEE4-8487-6384AE2B607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8</a:t>
            </a:fld>
            <a:endParaRPr lang="de-AT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E011EB-13FC-A410-0DDE-531013E05FAE}"/>
              </a:ext>
            </a:extLst>
          </p:cNvPr>
          <p:cNvSpPr txBox="1"/>
          <p:nvPr/>
        </p:nvSpPr>
        <p:spPr>
          <a:xfrm>
            <a:off x="7465739" y="5223231"/>
            <a:ext cx="41804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 err="1">
                <a:latin typeface="Calibri" panose="020F0502020204030204" pitchFamily="34" charset="0"/>
              </a:rPr>
              <a:t>TetWild</a:t>
            </a:r>
            <a:r>
              <a:rPr lang="en-US" sz="1800" dirty="0">
                <a:latin typeface="Calibri" panose="020F0502020204030204" pitchFamily="34" charset="0"/>
              </a:rPr>
              <a:t> Hu et al. 2018, SIGGRAPH 2018</a:t>
            </a:r>
            <a:endParaRPr lang="en-US" sz="1800" i="1" dirty="0">
              <a:latin typeface="Calibri" panose="020F0502020204030204" pitchFamily="34" charset="0"/>
            </a:endParaRPr>
          </a:p>
        </p:txBody>
      </p:sp>
      <p:pic>
        <p:nvPicPr>
          <p:cNvPr id="10" name="Content Placeholder 9" descr="A screenshot of a computer&#10;&#10;Description automatically generated">
            <a:extLst>
              <a:ext uri="{FF2B5EF4-FFF2-40B4-BE49-F238E27FC236}">
                <a16:creationId xmlns:a16="http://schemas.microsoft.com/office/drawing/2014/main" id="{14619EA6-2DCD-1D65-5B3A-993037B7EA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99970" y="2496006"/>
            <a:ext cx="11046249" cy="2255551"/>
          </a:xfrm>
        </p:spPr>
      </p:pic>
      <p:sp>
        <p:nvSpPr>
          <p:cNvPr id="16" name="Arrow: Right 15">
            <a:extLst>
              <a:ext uri="{FF2B5EF4-FFF2-40B4-BE49-F238E27FC236}">
                <a16:creationId xmlns:a16="http://schemas.microsoft.com/office/drawing/2014/main" id="{60985444-D811-47BA-6E3D-E8685A942277}"/>
              </a:ext>
            </a:extLst>
          </p:cNvPr>
          <p:cNvSpPr/>
          <p:nvPr/>
        </p:nvSpPr>
        <p:spPr bwMode="auto">
          <a:xfrm>
            <a:off x="103350" y="3914689"/>
            <a:ext cx="1368152" cy="216024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 w="28575" cap="flat" cmpd="sng" algn="ctr">
            <a:solidFill>
              <a:schemeClr val="accent5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C70A1405-C4DA-30A2-9E25-C9E23B633F18}"/>
              </a:ext>
            </a:extLst>
          </p:cNvPr>
          <p:cNvSpPr/>
          <p:nvPr/>
        </p:nvSpPr>
        <p:spPr bwMode="auto">
          <a:xfrm>
            <a:off x="103350" y="4333123"/>
            <a:ext cx="1368152" cy="216024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 w="28575" cap="flat" cmpd="sng" algn="ctr">
            <a:solidFill>
              <a:schemeClr val="accent5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8848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F89D40-760B-EC46-A627-BCC89BE0F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TetWild</a:t>
            </a:r>
            <a:r>
              <a:rPr lang="en-US" dirty="0"/>
              <a:t>, Hu et al. 2018</a:t>
            </a:r>
            <a:endParaRPr lang="de-AT" dirty="0"/>
          </a:p>
        </p:txBody>
      </p:sp>
      <p:pic>
        <p:nvPicPr>
          <p:cNvPr id="7" name="Content Placeholder 6" descr="A yellow bird with holes&#10;&#10;Description automatically generated with medium confidence">
            <a:extLst>
              <a:ext uri="{FF2B5EF4-FFF2-40B4-BE49-F238E27FC236}">
                <a16:creationId xmlns:a16="http://schemas.microsoft.com/office/drawing/2014/main" id="{51C8DD9F-58DC-E954-1DAD-B1D4ECDB5B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4297387" y="870881"/>
            <a:ext cx="3006538" cy="1784555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9545EB-7447-4335-125C-E594594EC15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Saip Can Hasbay, How I Learned to Stop Worrying and Love Triangulations</a:t>
            </a:r>
            <a:endParaRPr lang="de-A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219CAC-134B-AEE4-8487-6384AE2B607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9</a:t>
            </a:fld>
            <a:endParaRPr lang="de-AT" dirty="0"/>
          </a:p>
        </p:txBody>
      </p:sp>
      <p:pic>
        <p:nvPicPr>
          <p:cNvPr id="9" name="Picture 8" descr="A low poly fish with black lines&#10;&#10;Description automatically generated">
            <a:extLst>
              <a:ext uri="{FF2B5EF4-FFF2-40B4-BE49-F238E27FC236}">
                <a16:creationId xmlns:a16="http://schemas.microsoft.com/office/drawing/2014/main" id="{1D438851-DD71-6FD0-CFA7-E44241C8DC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755" y="3151177"/>
            <a:ext cx="1627734" cy="910105"/>
          </a:xfrm>
          <a:prstGeom prst="rect">
            <a:avLst/>
          </a:prstGeom>
        </p:spPr>
      </p:pic>
      <p:pic>
        <p:nvPicPr>
          <p:cNvPr id="11" name="Picture 10" descr="A close-up of a toy&#10;&#10;Description automatically generated">
            <a:extLst>
              <a:ext uri="{FF2B5EF4-FFF2-40B4-BE49-F238E27FC236}">
                <a16:creationId xmlns:a16="http://schemas.microsoft.com/office/drawing/2014/main" id="{7FFDBB6F-D41F-F0BC-60F2-0C915EC2F8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54328" y="3174329"/>
            <a:ext cx="1627735" cy="94041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6CE531A-4040-C765-72AE-981281A5C417}"/>
              </a:ext>
            </a:extLst>
          </p:cNvPr>
          <p:cNvSpPr txBox="1"/>
          <p:nvPr/>
        </p:nvSpPr>
        <p:spPr>
          <a:xfrm>
            <a:off x="2446708" y="3994420"/>
            <a:ext cx="237626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Calibri" panose="020F0502020204030204" pitchFamily="34" charset="0"/>
              </a:rPr>
              <a:t>Robustness</a:t>
            </a:r>
            <a:endParaRPr lang="en-US" sz="2400" i="1" dirty="0">
              <a:latin typeface="Calibri" panose="020F050202020403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3051070-0EF8-B119-EB2B-A75FECA16206}"/>
              </a:ext>
            </a:extLst>
          </p:cNvPr>
          <p:cNvSpPr txBox="1"/>
          <p:nvPr/>
        </p:nvSpPr>
        <p:spPr>
          <a:xfrm>
            <a:off x="7043277" y="3994421"/>
            <a:ext cx="237626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Calibri" panose="020F0502020204030204" pitchFamily="34" charset="0"/>
              </a:rPr>
              <a:t>Faithfulness</a:t>
            </a:r>
            <a:endParaRPr lang="en-US" sz="2400" i="1" dirty="0">
              <a:latin typeface="Calibri" panose="020F050202020403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395E5CC-56C0-BCE8-CF56-A23E7E964695}"/>
              </a:ext>
            </a:extLst>
          </p:cNvPr>
          <p:cNvSpPr txBox="1"/>
          <p:nvPr/>
        </p:nvSpPr>
        <p:spPr>
          <a:xfrm>
            <a:off x="70444" y="4464243"/>
            <a:ext cx="237626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AT" sz="2400" dirty="0" err="1">
                <a:latin typeface="Calibri" panose="020F0502020204030204" pitchFamily="34" charset="0"/>
              </a:rPr>
              <a:t>Generated</a:t>
            </a:r>
            <a:r>
              <a:rPr lang="de-AT" sz="2400" dirty="0">
                <a:latin typeface="Calibri" panose="020F0502020204030204" pitchFamily="34" charset="0"/>
              </a:rPr>
              <a:t> </a:t>
            </a:r>
            <a:r>
              <a:rPr lang="de-AT" sz="2400" dirty="0" err="1">
                <a:latin typeface="Calibri" panose="020F0502020204030204" pitchFamily="34" charset="0"/>
              </a:rPr>
              <a:t>by</a:t>
            </a:r>
            <a:endParaRPr lang="de-AT" sz="2400" dirty="0">
              <a:latin typeface="Calibri" panose="020F0502020204030204" pitchFamily="34" charset="0"/>
            </a:endParaRPr>
          </a:p>
          <a:p>
            <a:pPr algn="ctr"/>
            <a:r>
              <a:rPr lang="de-AT" sz="2400" i="1" dirty="0" err="1">
                <a:latin typeface="Calibri" panose="020F0502020204030204" pitchFamily="34" charset="0"/>
              </a:rPr>
              <a:t>Quartet</a:t>
            </a:r>
            <a:endParaRPr lang="en-US" sz="2400" i="1" dirty="0">
              <a:latin typeface="Calibri" panose="020F050202020403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34B9577-E951-E557-5378-E2965943B002}"/>
              </a:ext>
            </a:extLst>
          </p:cNvPr>
          <p:cNvSpPr txBox="1"/>
          <p:nvPr/>
        </p:nvSpPr>
        <p:spPr>
          <a:xfrm>
            <a:off x="9193931" y="4548756"/>
            <a:ext cx="237626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AT" sz="2400" dirty="0" err="1">
                <a:latin typeface="Calibri" panose="020F0502020204030204" pitchFamily="34" charset="0"/>
              </a:rPr>
              <a:t>Generated</a:t>
            </a:r>
            <a:r>
              <a:rPr lang="de-AT" sz="2400" dirty="0">
                <a:latin typeface="Calibri" panose="020F0502020204030204" pitchFamily="34" charset="0"/>
              </a:rPr>
              <a:t> </a:t>
            </a:r>
            <a:r>
              <a:rPr lang="de-AT" sz="2400" dirty="0" err="1">
                <a:latin typeface="Calibri" panose="020F0502020204030204" pitchFamily="34" charset="0"/>
              </a:rPr>
              <a:t>by</a:t>
            </a:r>
            <a:endParaRPr lang="de-AT" sz="2400" dirty="0">
              <a:latin typeface="Calibri" panose="020F0502020204030204" pitchFamily="34" charset="0"/>
            </a:endParaRPr>
          </a:p>
          <a:p>
            <a:pPr algn="ctr"/>
            <a:r>
              <a:rPr lang="de-AT" sz="2400" i="1" dirty="0" err="1">
                <a:latin typeface="Calibri" panose="020F0502020204030204" pitchFamily="34" charset="0"/>
              </a:rPr>
              <a:t>Tetgen</a:t>
            </a:r>
            <a:endParaRPr lang="en-US" sz="2400" i="1" dirty="0">
              <a:latin typeface="Calibri" panose="020F0502020204030204" pitchFamily="34" charset="0"/>
            </a:endParaRPr>
          </a:p>
        </p:txBody>
      </p:sp>
      <p:sp>
        <p:nvSpPr>
          <p:cNvPr id="16" name="Arrow: Left-Right 15">
            <a:extLst>
              <a:ext uri="{FF2B5EF4-FFF2-40B4-BE49-F238E27FC236}">
                <a16:creationId xmlns:a16="http://schemas.microsoft.com/office/drawing/2014/main" id="{9EE51EB7-497A-6595-58AA-FEBF28D5FEF5}"/>
              </a:ext>
            </a:extLst>
          </p:cNvPr>
          <p:cNvSpPr/>
          <p:nvPr/>
        </p:nvSpPr>
        <p:spPr bwMode="auto">
          <a:xfrm>
            <a:off x="3433291" y="3443108"/>
            <a:ext cx="4943440" cy="402861"/>
          </a:xfrm>
          <a:prstGeom prst="leftRightArrow">
            <a:avLst/>
          </a:prstGeom>
          <a:solidFill>
            <a:schemeClr val="accent1">
              <a:lumMod val="20000"/>
              <a:lumOff val="80000"/>
            </a:schemeClr>
          </a:solidFill>
          <a:ln w="28575" cap="flat" cmpd="sng" algn="ctr">
            <a:solidFill>
              <a:schemeClr val="accent5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20F0CBA-2142-5EA6-4FE5-C3B3E24BC4F2}"/>
              </a:ext>
            </a:extLst>
          </p:cNvPr>
          <p:cNvSpPr txBox="1"/>
          <p:nvPr/>
        </p:nvSpPr>
        <p:spPr>
          <a:xfrm>
            <a:off x="4441177" y="2603177"/>
            <a:ext cx="237626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AT" sz="2400" dirty="0">
                <a:latin typeface="Calibri" panose="020F0502020204030204" pitchFamily="34" charset="0"/>
              </a:rPr>
              <a:t>Input</a:t>
            </a:r>
            <a:endParaRPr lang="en-US" sz="2400" i="1" dirty="0">
              <a:latin typeface="Calibri" panose="020F0502020204030204" pitchFamily="34" charset="0"/>
            </a:endParaRPr>
          </a:p>
        </p:txBody>
      </p:sp>
      <p:pic>
        <p:nvPicPr>
          <p:cNvPr id="19" name="Picture 18" descr="A blue and yellow triangle shaped object&#10;&#10;Description automatically generated">
            <a:extLst>
              <a:ext uri="{FF2B5EF4-FFF2-40B4-BE49-F238E27FC236}">
                <a16:creationId xmlns:a16="http://schemas.microsoft.com/office/drawing/2014/main" id="{BA2ACD85-D5D8-4CFF-0F59-CC1787C50A7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32841" y="3146358"/>
            <a:ext cx="1627734" cy="996360"/>
          </a:xfrm>
          <a:prstGeom prst="rect">
            <a:avLst/>
          </a:prstGeom>
        </p:spPr>
      </p:pic>
      <p:pic>
        <p:nvPicPr>
          <p:cNvPr id="21" name="Picture 20" descr="A blue and yellow triangle shaped object&#10;&#10;Description automatically generated with medium confidence">
            <a:extLst>
              <a:ext uri="{FF2B5EF4-FFF2-40B4-BE49-F238E27FC236}">
                <a16:creationId xmlns:a16="http://schemas.microsoft.com/office/drawing/2014/main" id="{65DFEA2F-5C8E-8EE3-DDCE-AD74DCEA3E4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10318" y="3173054"/>
            <a:ext cx="1664337" cy="940418"/>
          </a:xfrm>
          <a:prstGeom prst="rect">
            <a:avLst/>
          </a:prstGeom>
        </p:spPr>
      </p:pic>
      <p:pic>
        <p:nvPicPr>
          <p:cNvPr id="22" name="birdy_tetwild">
            <a:hlinkClick r:id="" action="ppaction://media"/>
            <a:extLst>
              <a:ext uri="{FF2B5EF4-FFF2-40B4-BE49-F238E27FC236}">
                <a16:creationId xmlns:a16="http://schemas.microsoft.com/office/drawing/2014/main" id="{755AA100-45B3-1EED-AB2A-524B9EFCAAF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3584256" y="4337621"/>
            <a:ext cx="4773943" cy="139300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C2D7D33A-1AC8-196E-9AEA-3643AD11326E}"/>
              </a:ext>
            </a:extLst>
          </p:cNvPr>
          <p:cNvSpPr txBox="1"/>
          <p:nvPr/>
        </p:nvSpPr>
        <p:spPr>
          <a:xfrm>
            <a:off x="4457940" y="5686295"/>
            <a:ext cx="237626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AT" sz="2400" dirty="0" err="1">
                <a:latin typeface="Calibri" panose="020F0502020204030204" pitchFamily="34" charset="0"/>
              </a:rPr>
              <a:t>Generated</a:t>
            </a:r>
            <a:r>
              <a:rPr lang="de-AT" sz="2400" dirty="0">
                <a:latin typeface="Calibri" panose="020F0502020204030204" pitchFamily="34" charset="0"/>
              </a:rPr>
              <a:t> </a:t>
            </a:r>
            <a:r>
              <a:rPr lang="de-AT" sz="2400" dirty="0" err="1">
                <a:latin typeface="Calibri" panose="020F0502020204030204" pitchFamily="34" charset="0"/>
              </a:rPr>
              <a:t>by</a:t>
            </a:r>
            <a:endParaRPr lang="de-AT" sz="2400" dirty="0">
              <a:latin typeface="Calibri" panose="020F0502020204030204" pitchFamily="34" charset="0"/>
            </a:endParaRPr>
          </a:p>
          <a:p>
            <a:pPr algn="ctr"/>
            <a:r>
              <a:rPr lang="de-AT" sz="2400" i="1" dirty="0">
                <a:latin typeface="Calibri" panose="020F0502020204030204" pitchFamily="34" charset="0"/>
              </a:rPr>
              <a:t>TetWild</a:t>
            </a:r>
            <a:endParaRPr lang="en-US" sz="2400" i="1" dirty="0">
              <a:latin typeface="Calibri" panose="020F0502020204030204" pitchFamily="34" charset="0"/>
            </a:endParaRPr>
          </a:p>
        </p:txBody>
      </p:sp>
      <p:sp>
        <p:nvSpPr>
          <p:cNvPr id="25" name="Arrow: Down 24">
            <a:extLst>
              <a:ext uri="{FF2B5EF4-FFF2-40B4-BE49-F238E27FC236}">
                <a16:creationId xmlns:a16="http://schemas.microsoft.com/office/drawing/2014/main" id="{F2B09C11-A052-0539-E341-92717278005A}"/>
              </a:ext>
            </a:extLst>
          </p:cNvPr>
          <p:cNvSpPr/>
          <p:nvPr/>
        </p:nvSpPr>
        <p:spPr bwMode="auto">
          <a:xfrm>
            <a:off x="5609113" y="3753289"/>
            <a:ext cx="451515" cy="541763"/>
          </a:xfrm>
          <a:prstGeom prst="downArrow">
            <a:avLst/>
          </a:prstGeom>
          <a:solidFill>
            <a:schemeClr val="accent1">
              <a:lumMod val="20000"/>
              <a:lumOff val="80000"/>
            </a:schemeClr>
          </a:solidFill>
          <a:ln w="28575" cap="flat" cmpd="sng" algn="ctr">
            <a:solidFill>
              <a:schemeClr val="accent5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5360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6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7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9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1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20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3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40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55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65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7500"/>
                            </p:stCondLst>
                            <p:childTnLst>
                              <p:par>
                                <p:cTn id="6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2" dur="4800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63" repeatCount="indefinite" fill="hold" display="0">
                  <p:stCondLst>
                    <p:cond delay="indefinite"/>
                  </p:stCondLst>
                </p:cTn>
                <p:tgtEl>
                  <p:spTgt spid="22"/>
                </p:tgtEl>
              </p:cMediaNode>
            </p:video>
          </p:childTnLst>
        </p:cTn>
      </p:par>
    </p:tnLst>
    <p:bldLst>
      <p:bldP spid="12" grpId="0"/>
      <p:bldP spid="13" grpId="0"/>
      <p:bldP spid="14" grpId="0"/>
      <p:bldP spid="15" grpId="0"/>
      <p:bldP spid="16" grpId="0" animBg="1"/>
      <p:bldP spid="17" grpId="0"/>
      <p:bldP spid="23" grpId="0"/>
      <p:bldP spid="25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PROFILE" val="D:\WINNT\System32\spool\DRIVERS\COLOR\c840i1_sams_d65_fb_2.icc"/>
  <p:tag name="DESTINATIONPROFILE" val="D:\WINNT\System32\spool\DRIVERS\COLOR\Projector_16.08.2005_3_hab.icc"/>
  <p:tag name="RI" val="0"/>
  <p:tag name="VIEW" val="MONITOR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8.6|20.8|14.7|1.1|8.9|28.2|5.8"/>
</p:tagLst>
</file>

<file path=ppt/theme/theme1.xml><?xml version="1.0" encoding="utf-8"?>
<a:theme xmlns:a="http://schemas.openxmlformats.org/drawingml/2006/main" name="Blends">
  <a:themeElements>
    <a:clrScheme name="ICG-Standard">
      <a:dk1>
        <a:srgbClr val="000000"/>
      </a:dk1>
      <a:lt1>
        <a:srgbClr val="FFFFFF"/>
      </a:lt1>
      <a:dk2>
        <a:srgbClr val="FFFFFF"/>
      </a:dk2>
      <a:lt2>
        <a:srgbClr val="006599"/>
      </a:lt2>
      <a:accent1>
        <a:srgbClr val="006599"/>
      </a:accent1>
      <a:accent2>
        <a:srgbClr val="C32D9B"/>
      </a:accent2>
      <a:accent3>
        <a:srgbClr val="FFFFFF"/>
      </a:accent3>
      <a:accent4>
        <a:srgbClr val="000000"/>
      </a:accent4>
      <a:accent5>
        <a:srgbClr val="00B050"/>
      </a:accent5>
      <a:accent6>
        <a:srgbClr val="FF0000"/>
      </a:accent6>
      <a:hlink>
        <a:srgbClr val="3333CC"/>
      </a:hlink>
      <a:folHlink>
        <a:srgbClr val="8484E0"/>
      </a:folHlink>
    </a:clrScheme>
    <a:fontScheme name="Calibri-Cambria">
      <a:majorFont>
        <a:latin typeface="Calibri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HG明朝B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>
            <a:lumMod val="20000"/>
            <a:lumOff val="80000"/>
          </a:schemeClr>
        </a:solidFill>
        <a:ln w="28575" cap="flat" cmpd="sng" algn="ctr">
          <a:solidFill>
            <a:schemeClr val="accent5">
              <a:lumMod val="50000"/>
            </a:schemeClr>
          </a:solidFill>
          <a:prstDash val="solid"/>
          <a:round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  <a:txDef>
      <a:spPr>
        <a:noFill/>
      </a:spPr>
      <a:bodyPr wrap="none" rtlCol="0">
        <a:spAutoFit/>
      </a:bodyPr>
      <a:lstStyle>
        <a:defPPr>
          <a:defRPr sz="2800" dirty="0" err="1" smtClean="0">
            <a:latin typeface="Calibri" panose="020F0502020204030204" pitchFamily="34" charset="0"/>
          </a:defRPr>
        </a:defPPr>
      </a:lstStyle>
    </a:txDef>
  </a:objectDefaults>
  <a:extraClrSchemeLst>
    <a:extraClrScheme>
      <a:clrScheme name="Blends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2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3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4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7">
        <a:dk1>
          <a:srgbClr val="000000"/>
        </a:dk1>
        <a:lt1>
          <a:srgbClr val="FFFFFF"/>
        </a:lt1>
        <a:dk2>
          <a:srgbClr val="FFFFFF"/>
        </a:dk2>
        <a:lt2>
          <a:srgbClr val="5F5F5F"/>
        </a:lt2>
        <a:accent1>
          <a:srgbClr val="2AA3D8"/>
        </a:accent1>
        <a:accent2>
          <a:srgbClr val="C32D9B"/>
        </a:accent2>
        <a:accent3>
          <a:srgbClr val="FFFFFF"/>
        </a:accent3>
        <a:accent4>
          <a:srgbClr val="000000"/>
        </a:accent4>
        <a:accent5>
          <a:srgbClr val="ACCEE9"/>
        </a:accent5>
        <a:accent6>
          <a:srgbClr val="B0288C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Metadata/LabelInfo.xml><?xml version="1.0" encoding="utf-8"?>
<clbl:labelList xmlns:clbl="http://schemas.microsoft.com/office/2020/mipLabelMetadata">
  <clbl:label id="{9d258917-277f-42cd-a3cd-14c4e9ee58bc}" enabled="1" method="Standard" siteId="{38ae3bcd-9579-4fd4-adda-b42e1495d55a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Pages>11</Pages>
  <Words>2690</Words>
  <Application>Microsoft Office PowerPoint</Application>
  <PresentationFormat>Custom</PresentationFormat>
  <Paragraphs>282</Paragraphs>
  <Slides>20</Slides>
  <Notes>16</Notes>
  <HiddenSlides>4</HiddenSlides>
  <MMClips>8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NimbusRomNo9L-Regu</vt:lpstr>
      <vt:lpstr>Cambria Math</vt:lpstr>
      <vt:lpstr>Times New Roman</vt:lpstr>
      <vt:lpstr>NimbusRomNo9L-ReguItal</vt:lpstr>
      <vt:lpstr>Arial</vt:lpstr>
      <vt:lpstr>Calibri</vt:lpstr>
      <vt:lpstr>Blends</vt:lpstr>
      <vt:lpstr>Dr. Delaunay or: How I Learned to Stop Worrying and Love the Triangulations</vt:lpstr>
      <vt:lpstr>Outline</vt:lpstr>
      <vt:lpstr>Delaunay Triangulations (DT) in 2D</vt:lpstr>
      <vt:lpstr>Constrained or Conforming DT in 2D</vt:lpstr>
      <vt:lpstr>What is a tetrahedralization?</vt:lpstr>
      <vt:lpstr>But… Why?</vt:lpstr>
      <vt:lpstr>Difficulties</vt:lpstr>
      <vt:lpstr>Is there a robust method?</vt:lpstr>
      <vt:lpstr>TetWild, Hu et al. 2018</vt:lpstr>
      <vt:lpstr>TetWild: Hu et al. 2018</vt:lpstr>
      <vt:lpstr>TetWild: Input &amp; Output</vt:lpstr>
      <vt:lpstr>TetWild: Pipeline in 2D</vt:lpstr>
      <vt:lpstr>TetWild: Pipeline in 3D</vt:lpstr>
      <vt:lpstr>TetWild: Advantages</vt:lpstr>
      <vt:lpstr>TetWild: Limitations</vt:lpstr>
      <vt:lpstr>Thank You for your Attention!</vt:lpstr>
      <vt:lpstr>Thank You for your Attention!</vt:lpstr>
      <vt:lpstr>Headline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Dr. Delaunay or: How I Learned to Stop Worrying and Love Triangulations</dc:title>
  <dc:creator/>
  <cp:lastModifiedBy/>
  <cp:revision>1</cp:revision>
  <dcterms:created xsi:type="dcterms:W3CDTF">2009-05-18T22:11:47Z</dcterms:created>
  <dcterms:modified xsi:type="dcterms:W3CDTF">2024-06-25T13:03:52Z</dcterms:modified>
</cp:coreProperties>
</file>